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2" r:id="rId5"/>
    <p:sldId id="264" r:id="rId6"/>
    <p:sldId id="274" r:id="rId7"/>
    <p:sldId id="262" r:id="rId8"/>
    <p:sldId id="268" r:id="rId9"/>
    <p:sldId id="269" r:id="rId10"/>
    <p:sldId id="288" r:id="rId11"/>
    <p:sldId id="289" r:id="rId12"/>
    <p:sldId id="290" r:id="rId13"/>
    <p:sldId id="275" r:id="rId14"/>
    <p:sldId id="281" r:id="rId15"/>
    <p:sldId id="276" r:id="rId16"/>
    <p:sldId id="277" r:id="rId17"/>
    <p:sldId id="270" r:id="rId18"/>
    <p:sldId id="266" r:id="rId19"/>
    <p:sldId id="287" r:id="rId20"/>
    <p:sldId id="278" r:id="rId21"/>
    <p:sldId id="279" r:id="rId22"/>
    <p:sldId id="271" r:id="rId23"/>
    <p:sldId id="263" r:id="rId24"/>
    <p:sldId id="273" r:id="rId25"/>
    <p:sldId id="285" r:id="rId26"/>
    <p:sldId id="286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2" autoAdjust="0"/>
    <p:restoredTop sz="94660"/>
  </p:normalViewPr>
  <p:slideViewPr>
    <p:cSldViewPr>
      <p:cViewPr varScale="1">
        <p:scale>
          <a:sx n="73" d="100"/>
          <a:sy n="73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4/12/2010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4/12/2010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4/12/2010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4/12/2010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4/12/2010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4/12/2010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4/12/2010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4/12/2010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4/12/2010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4/12/2010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xmlns:mc="http://schemas.openxmlformats.org/markup-compatibility/2006" xmlns:a14="http://schemas.microsoft.com/office/drawing/2010/main" val="FFFFFF" mc:Ignorable="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xmlns:mc="http://schemas.openxmlformats.org/markup-compatibility/2006" xmlns:a14="http://schemas.microsoft.com/office/drawing/2010/main" val="FFFFFF" mc:Ignorable="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xmlns:mc="http://schemas.openxmlformats.org/markup-compatibility/2006" xmlns:a14="http://schemas.microsoft.com/office/drawing/2010/main" val="FFFFFF" mc:Ignorable="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xmlns:mc="http://schemas.openxmlformats.org/markup-compatibility/2006" xmlns:a14="http://schemas.microsoft.com/office/drawing/2010/main" val="FFFFFF" mc:Ignorable="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xmlns:mc="http://schemas.openxmlformats.org/markup-compatibility/2006" xmlns:a14="http://schemas.microsoft.com/office/drawing/2010/main" val="FFFFFF" mc:Ignorable="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xmlns:mc="http://schemas.openxmlformats.org/markup-compatibility/2006" xmlns:a14="http://schemas.microsoft.com/office/drawing/2010/main" val="FFFFFF" mc:Ignorable="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xmlns:mc="http://schemas.openxmlformats.org/markup-compatibility/2006" xmlns:a14="http://schemas.microsoft.com/office/drawing/2010/main" val="FFFFFF" mc:Ignorable="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xmlns:mc="http://schemas.openxmlformats.org/markup-compatibility/2006" xmlns:a14="http://schemas.microsoft.com/office/drawing/2010/main" val="FFFFFF" mc:Ignorable="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xmlns:mc="http://schemas.openxmlformats.org/markup-compatibility/2006" xmlns:a14="http://schemas.microsoft.com/office/drawing/2010/main" val="FFFFFF" mc:Ignorable="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xmlns:mc="http://schemas.openxmlformats.org/markup-compatibility/2006" xmlns:a14="http://schemas.microsoft.com/office/drawing/2010/main" val="FFFFFF" mc:Ignorable="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4/12/2010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4/12/2010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Lessons Learnt While BUILDING Pex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Peli de Halleux</a:t>
            </a:r>
          </a:p>
          <a:p>
            <a:r>
              <a:rPr lang="en-US" dirty="0" smtClean="0"/>
              <a:t>Senior Research Software Design Engineer</a:t>
            </a:r>
          </a:p>
          <a:p>
            <a:r>
              <a:rPr lang="en-US" dirty="0" smtClean="0"/>
              <a:t>Microsoft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76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sz="4000" dirty="0" smtClean="0"/>
          </a:p>
          <a:p>
            <a:r>
              <a:rPr lang="en-US" sz="4000" dirty="0" smtClean="0"/>
              <a:t>“Why do something in a couple instructions, </a:t>
            </a:r>
            <a:br>
              <a:rPr lang="en-US" sz="4000" dirty="0" smtClean="0"/>
            </a:br>
            <a:r>
              <a:rPr lang="en-US" sz="4000" dirty="0" smtClean="0"/>
              <a:t>when you can do it in millions”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				</a:t>
            </a:r>
            <a:r>
              <a:rPr lang="en-US" sz="2800" dirty="0" smtClean="0"/>
              <a:t>CPU Spoiled Developer</a:t>
            </a:r>
          </a:p>
        </p:txBody>
      </p:sp>
    </p:spTree>
    <p:extLst>
      <p:ext uri="{BB962C8B-B14F-4D97-AF65-F5344CB8AC3E}">
        <p14:creationId xmlns:p14="http://schemas.microsoft.com/office/powerpoint/2010/main" val="3541753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</a:t>
            </a:r>
            <a:r>
              <a:rPr lang="en-US" dirty="0" err="1" smtClean="0"/>
              <a:t>Arithmetics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590800"/>
            <a:ext cx="8610600" cy="39703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v</a:t>
            </a:r>
            <a:r>
              <a:rPr lang="en-US" sz="2800" dirty="0" smtClean="0">
                <a:latin typeface="+mj-lt"/>
              </a:rPr>
              <a:t>oid Sum(</a:t>
            </a:r>
            <a:r>
              <a:rPr lang="en-US" sz="2800" dirty="0" err="1" smtClean="0">
                <a:latin typeface="+mj-lt"/>
              </a:rPr>
              <a:t>int</a:t>
            </a:r>
            <a:r>
              <a:rPr lang="en-US" sz="2800" dirty="0" smtClean="0">
                <a:latin typeface="+mj-lt"/>
              </a:rPr>
              <a:t>[] numbers) {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  string sum = “0”;</a:t>
            </a:r>
          </a:p>
          <a:p>
            <a:r>
              <a:rPr lang="en-US" sz="2800" dirty="0" smtClean="0">
                <a:latin typeface="+mj-lt"/>
              </a:rPr>
              <a:t>  </a:t>
            </a:r>
            <a:r>
              <a:rPr lang="en-US" sz="2800" dirty="0" err="1" smtClean="0">
                <a:latin typeface="+mj-lt"/>
              </a:rPr>
              <a:t>foreach</a:t>
            </a:r>
            <a:r>
              <a:rPr lang="en-US" sz="2800" dirty="0" smtClean="0">
                <a:latin typeface="+mj-lt"/>
              </a:rPr>
              <a:t>(</a:t>
            </a:r>
            <a:r>
              <a:rPr lang="en-US" sz="2800" dirty="0" err="1" smtClean="0">
                <a:latin typeface="+mj-lt"/>
              </a:rPr>
              <a:t>int</a:t>
            </a:r>
            <a:r>
              <a:rPr lang="en-US" sz="2800" dirty="0" smtClean="0">
                <a:latin typeface="+mj-lt"/>
              </a:rPr>
              <a:t> number in numbers) {</a:t>
            </a:r>
          </a:p>
          <a:p>
            <a:r>
              <a:rPr lang="en-US" sz="2800" dirty="0" smtClean="0">
                <a:latin typeface="+mj-lt"/>
              </a:rPr>
              <a:t>    sum = (</a:t>
            </a:r>
            <a:r>
              <a:rPr lang="en-US" sz="2800" dirty="0" err="1" smtClean="0">
                <a:latin typeface="+mj-lt"/>
              </a:rPr>
              <a:t>int.Parse</a:t>
            </a:r>
            <a:r>
              <a:rPr lang="en-US" sz="2800" dirty="0" smtClean="0">
                <a:latin typeface="+mj-lt"/>
              </a:rPr>
              <a:t>(sum) + number)</a:t>
            </a:r>
          </a:p>
          <a:p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        .</a:t>
            </a:r>
            <a:r>
              <a:rPr lang="en-US" sz="2800" dirty="0" err="1" smtClean="0">
                <a:latin typeface="+mj-lt"/>
              </a:rPr>
              <a:t>ToString</a:t>
            </a:r>
            <a:r>
              <a:rPr lang="en-US" sz="2800" dirty="0" smtClean="0">
                <a:latin typeface="+mj-lt"/>
              </a:rPr>
              <a:t>()</a:t>
            </a:r>
          </a:p>
          <a:p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}</a:t>
            </a:r>
          </a:p>
          <a:p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if (sum == “123”)</a:t>
            </a:r>
          </a:p>
          <a:p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    throw new </a:t>
            </a:r>
            <a:r>
              <a:rPr lang="en-US" sz="2800" dirty="0" err="1" smtClean="0">
                <a:latin typeface="+mj-lt"/>
              </a:rPr>
              <a:t>BugException</a:t>
            </a:r>
            <a:r>
              <a:rPr lang="en-US" sz="2800" dirty="0" smtClean="0">
                <a:latin typeface="+mj-lt"/>
              </a:rPr>
              <a:t>();</a:t>
            </a:r>
          </a:p>
          <a:p>
            <a:r>
              <a:rPr lang="en-US" sz="2800" dirty="0" smtClean="0">
                <a:latin typeface="+mj-lt"/>
              </a:rPr>
              <a:t>}</a:t>
            </a:r>
            <a:endParaRPr lang="en-US" sz="2800" dirty="0">
              <a:latin typeface="+mj-lt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2971800" y="1752600"/>
            <a:ext cx="2895600" cy="1981200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Hidden Complexity</a:t>
            </a:r>
            <a:endParaRPr lang="en-US" sz="360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3276600" y="2133600"/>
            <a:ext cx="2895600" cy="1981200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Hidden Complexity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0671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“Mon Amour”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819400"/>
            <a:ext cx="8610600" cy="310854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v</a:t>
            </a:r>
            <a:r>
              <a:rPr lang="en-US" sz="2800" dirty="0" smtClean="0">
                <a:latin typeface="+mj-lt"/>
              </a:rPr>
              <a:t>oid </a:t>
            </a:r>
            <a:r>
              <a:rPr lang="en-US" sz="2800" dirty="0" err="1" smtClean="0">
                <a:latin typeface="+mj-lt"/>
              </a:rPr>
              <a:t>DoSomething</a:t>
            </a:r>
            <a:r>
              <a:rPr lang="en-US" sz="2800" dirty="0" smtClean="0">
                <a:latin typeface="+mj-lt"/>
              </a:rPr>
              <a:t>(string xml) </a:t>
            </a:r>
          </a:p>
          <a:p>
            <a:r>
              <a:rPr lang="en-US" sz="2800" dirty="0" smtClean="0">
                <a:latin typeface="+mj-lt"/>
              </a:rPr>
              <a:t>{</a:t>
            </a:r>
          </a:p>
          <a:p>
            <a:r>
              <a:rPr lang="en-US" sz="2800" dirty="0" smtClean="0">
                <a:latin typeface="+mj-lt"/>
              </a:rPr>
              <a:t>  </a:t>
            </a:r>
            <a:r>
              <a:rPr lang="en-US" sz="2800" dirty="0" err="1" smtClean="0">
                <a:latin typeface="+mj-lt"/>
              </a:rPr>
              <a:t>var</a:t>
            </a:r>
            <a:r>
              <a:rPr lang="en-US" sz="2800" dirty="0" smtClean="0">
                <a:latin typeface="+mj-lt"/>
              </a:rPr>
              <a:t> doc = new </a:t>
            </a:r>
            <a:r>
              <a:rPr lang="en-US" sz="2800" dirty="0" err="1" smtClean="0">
                <a:latin typeface="+mj-lt"/>
              </a:rPr>
              <a:t>XmlDocument</a:t>
            </a:r>
            <a:r>
              <a:rPr lang="en-US" sz="2800" dirty="0" smtClean="0">
                <a:latin typeface="+mj-lt"/>
              </a:rPr>
              <a:t>(xml);</a:t>
            </a:r>
          </a:p>
          <a:p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var</a:t>
            </a:r>
            <a:r>
              <a:rPr lang="en-US" sz="2800" dirty="0" smtClean="0">
                <a:latin typeface="+mj-lt"/>
              </a:rPr>
              <a:t> node = </a:t>
            </a:r>
            <a:r>
              <a:rPr lang="en-US" sz="2800" dirty="0" err="1" smtClean="0">
                <a:latin typeface="+mj-lt"/>
              </a:rPr>
              <a:t>doc.Select</a:t>
            </a:r>
            <a:r>
              <a:rPr lang="en-US" sz="2800" dirty="0" smtClean="0">
                <a:latin typeface="+mj-lt"/>
              </a:rPr>
              <a:t>(“//foo[@bar = 5]”);</a:t>
            </a:r>
          </a:p>
          <a:p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if(</a:t>
            </a:r>
            <a:r>
              <a:rPr lang="en-US" sz="2800" dirty="0" err="1" smtClean="0">
                <a:latin typeface="+mj-lt"/>
              </a:rPr>
              <a:t>node.Value</a:t>
            </a:r>
            <a:r>
              <a:rPr lang="en-US" sz="2800" dirty="0" smtClean="0">
                <a:latin typeface="+mj-lt"/>
              </a:rPr>
              <a:t> == 123)</a:t>
            </a:r>
          </a:p>
          <a:p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    throw new </a:t>
            </a:r>
            <a:r>
              <a:rPr lang="en-US" sz="2800" dirty="0" err="1" smtClean="0">
                <a:latin typeface="+mj-lt"/>
              </a:rPr>
              <a:t>BugException</a:t>
            </a:r>
            <a:r>
              <a:rPr lang="en-US" sz="2800" dirty="0" smtClean="0">
                <a:latin typeface="+mj-lt"/>
              </a:rPr>
              <a:t>();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}</a:t>
            </a:r>
            <a:endParaRPr lang="en-US" sz="2800" dirty="0">
              <a:latin typeface="+mj-lt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191000" y="1447800"/>
            <a:ext cx="2895600" cy="1981200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Hidden Complexity</a:t>
            </a:r>
            <a:endParaRPr lang="en-US" sz="36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3581400" y="1905000"/>
            <a:ext cx="2895600" cy="1981200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Hidden Complexity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33763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Soup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sz="1800" dirty="0" smtClean="0"/>
          </a:p>
          <a:p>
            <a:endParaRPr lang="en-US" sz="4000" dirty="0" smtClean="0"/>
          </a:p>
          <a:p>
            <a:r>
              <a:rPr lang="en-US" sz="4000" dirty="0" smtClean="0"/>
              <a:t>“XML, XAML, </a:t>
            </a:r>
            <a:r>
              <a:rPr lang="en-US" sz="4000" dirty="0" err="1" smtClean="0"/>
              <a:t>Linq</a:t>
            </a:r>
            <a:r>
              <a:rPr lang="en-US" sz="4000" dirty="0" smtClean="0"/>
              <a:t>, </a:t>
            </a:r>
            <a:r>
              <a:rPr lang="en-US" sz="4000" dirty="0" err="1" smtClean="0"/>
              <a:t>Javascript</a:t>
            </a:r>
            <a:r>
              <a:rPr lang="en-US" sz="4000" dirty="0" smtClean="0"/>
              <a:t>, </a:t>
            </a:r>
            <a:r>
              <a:rPr lang="en-US" sz="4000" dirty="0" err="1" smtClean="0"/>
              <a:t>Aspx</a:t>
            </a:r>
            <a:r>
              <a:rPr lang="en-US" sz="4000" dirty="0" smtClean="0"/>
              <a:t>, Silverlight, .NET, COM, C/C++, Java, PHP, …….”</a:t>
            </a:r>
            <a:endParaRPr lang="en-US" sz="4000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5029200" y="1959429"/>
            <a:ext cx="1524000" cy="1317171"/>
          </a:xfrm>
          <a:prstGeom prst="wedgeRoundRectCallout">
            <a:avLst>
              <a:gd name="adj1" fmla="val -20833"/>
              <a:gd name="adj2" fmla="val 68450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Pex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92683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life of a generated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4800" dirty="0" smtClean="0"/>
              <a:t>“What do we do with the generated tests?”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2000" dirty="0" smtClean="0"/>
              <a:t>                                                     A developer in front of 100 generated tests</a:t>
            </a: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2985975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Poetry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marL="68580" indent="0">
              <a:buNone/>
            </a:pPr>
            <a:endParaRPr lang="en-US" dirty="0"/>
          </a:p>
          <a:p>
            <a:r>
              <a:rPr lang="en-US" dirty="0"/>
              <a:t>“Your tool generated </a:t>
            </a:r>
            <a:r>
              <a:rPr lang="en-US" dirty="0">
                <a:latin typeface="+mj-lt"/>
              </a:rPr>
              <a:t>Foo001</a:t>
            </a:r>
            <a:r>
              <a:rPr lang="en-US" dirty="0"/>
              <a:t>. I don’t like it.”</a:t>
            </a:r>
          </a:p>
          <a:p>
            <a:r>
              <a:rPr lang="en-US" dirty="0"/>
              <a:t>“What did you expect?”</a:t>
            </a:r>
          </a:p>
          <a:p>
            <a:r>
              <a:rPr lang="en-US" dirty="0"/>
              <a:t>“</a:t>
            </a:r>
            <a:r>
              <a:rPr lang="en-US" dirty="0" err="1" smtClean="0">
                <a:latin typeface="+mj-lt"/>
              </a:rPr>
              <a:t>Foo_Should_Fail_When_The_Bar_Is_Negative</a:t>
            </a:r>
            <a:r>
              <a:rPr lang="en-US" dirty="0"/>
              <a:t>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5105400" y="4343400"/>
            <a:ext cx="365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Conversation </a:t>
            </a:r>
            <a:r>
              <a:rPr lang="en-US" dirty="0"/>
              <a:t>between a developer </a:t>
            </a:r>
            <a:br>
              <a:rPr lang="en-US" dirty="0"/>
            </a:br>
            <a:r>
              <a:rPr lang="en-US" dirty="0" smtClean="0"/>
              <a:t>and </a:t>
            </a:r>
            <a:r>
              <a:rPr lang="en-US" dirty="0"/>
              <a:t>a test generation tool writer</a:t>
            </a:r>
          </a:p>
        </p:txBody>
      </p:sp>
    </p:spTree>
    <p:extLst>
      <p:ext uri="{BB962C8B-B14F-4D97-AF65-F5344CB8AC3E}">
        <p14:creationId xmlns:p14="http://schemas.microsoft.com/office/powerpoint/2010/main" val="1746284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Poetry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marL="68580" indent="0">
              <a:buNone/>
            </a:pPr>
            <a:endParaRPr lang="en-US" dirty="0"/>
          </a:p>
          <a:p>
            <a:r>
              <a:rPr lang="en-US" sz="4000" dirty="0" smtClean="0"/>
              <a:t>“Your tool generated </a:t>
            </a:r>
            <a:r>
              <a:rPr lang="en-US" sz="4000" dirty="0" smtClean="0">
                <a:latin typeface="+mj-lt"/>
              </a:rPr>
              <a:t>“\0”</a:t>
            </a:r>
            <a:r>
              <a:rPr lang="en-US" sz="4000" dirty="0" smtClean="0"/>
              <a:t>”</a:t>
            </a:r>
          </a:p>
          <a:p>
            <a:r>
              <a:rPr lang="en-US" sz="4000" dirty="0" smtClean="0"/>
              <a:t>“What did you expect?”</a:t>
            </a:r>
          </a:p>
          <a:p>
            <a:r>
              <a:rPr lang="en-US" sz="4000" dirty="0" smtClean="0"/>
              <a:t>“</a:t>
            </a:r>
            <a:r>
              <a:rPr lang="en-US" sz="4000" dirty="0" smtClean="0">
                <a:latin typeface="+mj-lt"/>
              </a:rPr>
              <a:t>”Marc”</a:t>
            </a:r>
            <a:r>
              <a:rPr lang="en-US" sz="4000" dirty="0" smtClean="0"/>
              <a:t>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5105400" y="4343400"/>
            <a:ext cx="365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Conversation </a:t>
            </a:r>
            <a:r>
              <a:rPr lang="en-US" dirty="0"/>
              <a:t>between a developer </a:t>
            </a:r>
            <a:br>
              <a:rPr lang="en-US" dirty="0"/>
            </a:br>
            <a:r>
              <a:rPr lang="en-US" dirty="0" smtClean="0"/>
              <a:t>and </a:t>
            </a:r>
            <a:r>
              <a:rPr lang="en-US" dirty="0"/>
              <a:t>a test generation tool writer</a:t>
            </a:r>
          </a:p>
        </p:txBody>
      </p:sp>
    </p:spTree>
    <p:extLst>
      <p:ext uri="{BB962C8B-B14F-4D97-AF65-F5344CB8AC3E}">
        <p14:creationId xmlns:p14="http://schemas.microsoft.com/office/powerpoint/2010/main" val="532936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Dangers of a Great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83560"/>
            <a:ext cx="8305800" cy="4572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sz="4000" dirty="0" smtClean="0"/>
          </a:p>
          <a:p>
            <a:pPr marL="68580" indent="0">
              <a:buNone/>
            </a:pPr>
            <a:endParaRPr lang="en-US" sz="4000" dirty="0" smtClean="0"/>
          </a:p>
          <a:p>
            <a:r>
              <a:rPr lang="en-US" sz="4000" dirty="0" smtClean="0"/>
              <a:t>“Your tool is </a:t>
            </a:r>
            <a:r>
              <a:rPr lang="en-US" sz="4000" b="1" dirty="0" smtClean="0"/>
              <a:t>Magic</a:t>
            </a:r>
            <a:r>
              <a:rPr lang="en-US" sz="4000" dirty="0" smtClean="0"/>
              <a:t>!”</a:t>
            </a:r>
            <a:endParaRPr lang="en-US" sz="4000" dirty="0"/>
          </a:p>
          <a:p>
            <a:pPr marL="68580" indent="0">
              <a:buNone/>
            </a:pPr>
            <a:r>
              <a:rPr lang="en-US" sz="2400" dirty="0" smtClean="0"/>
              <a:t>				A developer wowed by a cool demo</a:t>
            </a:r>
            <a:br>
              <a:rPr lang="en-US" sz="2400" dirty="0" smtClean="0"/>
            </a:br>
            <a:r>
              <a:rPr lang="en-US" sz="4000" dirty="0" smtClean="0"/>
              <a:t>			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003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Toxic Code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sz="4400" dirty="0" smtClean="0"/>
          </a:p>
          <a:p>
            <a:r>
              <a:rPr lang="en-US" sz="4400" dirty="0" smtClean="0"/>
              <a:t>“</a:t>
            </a:r>
            <a:r>
              <a:rPr lang="en-US" sz="4400" b="1" dirty="0" smtClean="0"/>
              <a:t>New</a:t>
            </a:r>
            <a:r>
              <a:rPr lang="en-US" sz="4400" dirty="0" smtClean="0"/>
              <a:t> Testing Tools are always evaluated against </a:t>
            </a:r>
            <a:r>
              <a:rPr lang="en-US" sz="4400" b="1" dirty="0" smtClean="0"/>
              <a:t>toxic </a:t>
            </a:r>
            <a:r>
              <a:rPr lang="en-US" sz="4400" dirty="0" smtClean="0"/>
              <a:t>code”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				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66417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Week’s Bug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sz="3600" dirty="0"/>
          </a:p>
          <a:p>
            <a:r>
              <a:rPr lang="en-US" sz="3600" dirty="0" smtClean="0"/>
              <a:t>“New Testing Tools are evaluated against </a:t>
            </a:r>
            <a:r>
              <a:rPr lang="en-US" sz="3600" b="1" dirty="0" smtClean="0"/>
              <a:t>previously found </a:t>
            </a:r>
            <a:r>
              <a:rPr lang="en-US" sz="3600" dirty="0" smtClean="0"/>
              <a:t>bugs”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374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Pex?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51158"/>
            <a:ext cx="7467600" cy="3963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25731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Testing Utopia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4400" dirty="0" smtClean="0"/>
              <a:t>“I do not need test generation, I already practice Unit Testing (and/or TDD)”</a:t>
            </a:r>
          </a:p>
          <a:p>
            <a:pPr marL="68580" indent="0">
              <a:buNone/>
            </a:pPr>
            <a:r>
              <a:rPr lang="en-US" dirty="0" smtClean="0"/>
              <a:t>				</a:t>
            </a:r>
            <a:r>
              <a:rPr lang="en-US" sz="2800" dirty="0" smtClean="0"/>
              <a:t>A Unit Testing Enthusiast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4870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Test Driven Development Dogma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endParaRPr lang="en-US" sz="3200" dirty="0"/>
          </a:p>
          <a:p>
            <a:r>
              <a:rPr lang="en-US" sz="4400" dirty="0" smtClean="0"/>
              <a:t>“Test Generation does not fit into the TDD process”</a:t>
            </a:r>
          </a:p>
          <a:p>
            <a:pPr marL="68580" indent="0">
              <a:buNone/>
            </a:pPr>
            <a:r>
              <a:rPr lang="en-US" sz="3200" dirty="0" smtClean="0"/>
              <a:t>					TDD Convert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96485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Unit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Mr</a:t>
            </a:r>
            <a:r>
              <a:rPr lang="en-US" dirty="0" smtClean="0"/>
              <a:t>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sz="4000" dirty="0"/>
          </a:p>
          <a:p>
            <a:endParaRPr lang="en-US" sz="4000" dirty="0" smtClean="0"/>
          </a:p>
          <a:p>
            <a:r>
              <a:rPr lang="en-US" sz="4000" dirty="0" smtClean="0"/>
              <a:t>“Most Unit Tests are </a:t>
            </a:r>
            <a:br>
              <a:rPr lang="en-US" sz="4000" dirty="0" smtClean="0"/>
            </a:br>
            <a:r>
              <a:rPr lang="en-US" sz="4000" dirty="0" smtClean="0"/>
              <a:t>Integration Tests in disguise”</a:t>
            </a:r>
            <a:br>
              <a:rPr lang="en-US" sz="4000" dirty="0" smtClean="0"/>
            </a:br>
            <a:r>
              <a:rPr lang="en-US" sz="4000" dirty="0" smtClean="0"/>
              <a:t>			</a:t>
            </a:r>
            <a:r>
              <a:rPr lang="en-US" sz="2400" dirty="0" smtClean="0"/>
              <a:t>	Testing tool writer gut feeling</a:t>
            </a:r>
          </a:p>
        </p:txBody>
      </p:sp>
    </p:spTree>
    <p:extLst>
      <p:ext uri="{BB962C8B-B14F-4D97-AF65-F5344CB8AC3E}">
        <p14:creationId xmlns:p14="http://schemas.microsoft.com/office/powerpoint/2010/main" val="2507905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Isolate First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sz="4000" dirty="0"/>
          </a:p>
          <a:p>
            <a:endParaRPr lang="en-US" sz="4000" dirty="0" smtClean="0"/>
          </a:p>
          <a:p>
            <a:r>
              <a:rPr lang="en-US" sz="4000" dirty="0" smtClean="0"/>
              <a:t>“Test Generation </a:t>
            </a:r>
            <a:r>
              <a:rPr lang="en-US" sz="4000" b="1" dirty="0" smtClean="0"/>
              <a:t>cannot</a:t>
            </a:r>
            <a:r>
              <a:rPr lang="en-US" sz="4000" dirty="0" smtClean="0"/>
              <a:t> work without Isolation”</a:t>
            </a:r>
            <a:br>
              <a:rPr lang="en-US" sz="4000" dirty="0" smtClean="0"/>
            </a:br>
            <a:r>
              <a:rPr lang="en-US" sz="4000" dirty="0" smtClean="0"/>
              <a:t>			</a:t>
            </a:r>
            <a:r>
              <a:rPr lang="en-US" sz="2800" dirty="0" smtClean="0"/>
              <a:t>                                </a:t>
            </a:r>
            <a:r>
              <a:rPr lang="en-US" sz="2800" dirty="0" err="1" smtClean="0"/>
              <a:t>Peli’s</a:t>
            </a:r>
            <a:r>
              <a:rPr lang="en-US" sz="2800" dirty="0" smtClean="0"/>
              <a:t> gut feeling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344260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Welded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819400"/>
            <a:ext cx="8610600" cy="35394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v</a:t>
            </a:r>
            <a:r>
              <a:rPr lang="en-US" sz="2800" dirty="0" smtClean="0">
                <a:latin typeface="+mj-lt"/>
              </a:rPr>
              <a:t>oid </a:t>
            </a:r>
            <a:r>
              <a:rPr lang="en-US" sz="2800" dirty="0" err="1" smtClean="0">
                <a:latin typeface="+mj-lt"/>
              </a:rPr>
              <a:t>ReadFile</a:t>
            </a:r>
            <a:r>
              <a:rPr lang="en-US" sz="2800" dirty="0" smtClean="0">
                <a:latin typeface="+mj-lt"/>
              </a:rPr>
              <a:t>(string </a:t>
            </a:r>
            <a:r>
              <a:rPr lang="en-US" sz="2800" dirty="0" err="1" smtClean="0">
                <a:latin typeface="+mj-lt"/>
              </a:rPr>
              <a:t>fileName</a:t>
            </a:r>
            <a:r>
              <a:rPr lang="en-US" sz="2800" dirty="0" smtClean="0">
                <a:latin typeface="+mj-lt"/>
              </a:rPr>
              <a:t>) </a:t>
            </a:r>
          </a:p>
          <a:p>
            <a:r>
              <a:rPr lang="en-US" sz="2800" dirty="0" smtClean="0">
                <a:latin typeface="+mj-lt"/>
              </a:rPr>
              <a:t>{</a:t>
            </a:r>
          </a:p>
          <a:p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  if(!</a:t>
            </a:r>
            <a:r>
              <a:rPr lang="en-US" sz="2800" dirty="0" err="1" smtClean="0">
                <a:latin typeface="+mj-lt"/>
              </a:rPr>
              <a:t>File.Exists</a:t>
            </a:r>
            <a:r>
              <a:rPr lang="en-US" sz="2800" dirty="0" smtClean="0">
                <a:latin typeface="+mj-lt"/>
              </a:rPr>
              <a:t>(</a:t>
            </a:r>
            <a:r>
              <a:rPr lang="en-US" sz="2800" dirty="0" err="1" smtClean="0">
                <a:latin typeface="+mj-lt"/>
              </a:rPr>
              <a:t>fileName</a:t>
            </a:r>
            <a:r>
              <a:rPr lang="en-US" sz="2800" dirty="0" smtClean="0">
                <a:latin typeface="+mj-lt"/>
              </a:rPr>
              <a:t>))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        throw new </a:t>
            </a:r>
            <a:r>
              <a:rPr lang="en-US" sz="2800" dirty="0" err="1" smtClean="0">
                <a:latin typeface="+mj-lt"/>
              </a:rPr>
              <a:t>FileNotFoundException</a:t>
            </a:r>
            <a:r>
              <a:rPr lang="en-US" sz="2800" dirty="0" smtClean="0">
                <a:latin typeface="+mj-lt"/>
              </a:rPr>
              <a:t>();</a:t>
            </a:r>
          </a:p>
          <a:p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  ... </a:t>
            </a:r>
          </a:p>
          <a:p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  ...</a:t>
            </a:r>
          </a:p>
          <a:p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  ...</a:t>
            </a:r>
          </a:p>
          <a:p>
            <a:r>
              <a:rPr lang="en-US" sz="2800" dirty="0" smtClean="0">
                <a:latin typeface="+mj-lt"/>
              </a:rPr>
              <a:t>}</a:t>
            </a:r>
            <a:endParaRPr lang="en-US" sz="2800" dirty="0">
              <a:latin typeface="+mj-lt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2133600" y="1447800"/>
            <a:ext cx="2895600" cy="1981200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Hard coded</a:t>
            </a:r>
          </a:p>
          <a:p>
            <a:pPr algn="ctr"/>
            <a:r>
              <a:rPr lang="en-US" sz="3600" dirty="0" smtClean="0"/>
              <a:t>dependency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3193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Change Function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68580" indent="0">
                  <a:buNone/>
                </a:pPr>
                <a:endParaRPr lang="en-US" dirty="0"/>
              </a:p>
              <a:p>
                <a:endParaRPr lang="en-US" dirty="0" smtClean="0"/>
              </a:p>
              <a:p>
                <a:r>
                  <a:rPr lang="en-US" sz="4000" dirty="0" smtClean="0"/>
                  <a:t>Change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 dirty="0" smtClean="0">
                            <a:latin typeface="Cambria Math"/>
                          </a:rPr>
                          <m:t>current</m:t>
                        </m:r>
                        <m:r>
                          <a:rPr lang="en-US" sz="4000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4000" i="1" dirty="0" smtClean="0">
                            <a:latin typeface="Cambria Math"/>
                          </a:rPr>
                          <m:t>level</m:t>
                        </m:r>
                        <m:r>
                          <a:rPr lang="en-US" sz="4000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4000" i="1" dirty="0" smtClean="0">
                            <a:latin typeface="Cambria Math"/>
                          </a:rPr>
                          <m:t>of</m:t>
                        </m:r>
                        <m:r>
                          <a:rPr lang="en-US" sz="4000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4000" i="1" dirty="0" smtClean="0">
                            <a:latin typeface="Cambria Math"/>
                          </a:rPr>
                          <m:t>crisis</m:t>
                        </m:r>
                      </m:num>
                      <m:den>
                        <m:r>
                          <a:rPr lang="en-US" sz="4000" i="1" dirty="0" smtClean="0">
                            <a:latin typeface="Cambria Math"/>
                          </a:rPr>
                          <m:t>perceived</m:t>
                        </m:r>
                        <m:r>
                          <a:rPr lang="en-US" sz="4000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4000" i="1" dirty="0" smtClean="0">
                            <a:latin typeface="Cambria Math"/>
                          </a:rPr>
                          <m:t>pain</m:t>
                        </m:r>
                        <m:r>
                          <a:rPr lang="en-US" sz="4000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4000" i="1" dirty="0" smtClean="0">
                            <a:latin typeface="Cambria Math"/>
                          </a:rPr>
                          <m:t>of</m:t>
                        </m:r>
                        <m:r>
                          <a:rPr lang="en-US" sz="4000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4000" i="1" dirty="0" smtClean="0">
                            <a:latin typeface="Cambria Math"/>
                          </a:rPr>
                          <m:t>adoption</m:t>
                        </m:r>
                      </m:den>
                    </m:f>
                  </m:oMath>
                </a14:m>
                <a:endParaRPr lang="en-US" sz="4000" dirty="0" smtClean="0"/>
              </a:p>
              <a:p>
                <a:pPr marL="6858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			</a:t>
                </a:r>
              </a:p>
              <a:p>
                <a:pPr marL="6858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                                                     Pip Coburn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12" t="-1600" r="-31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ular Callout 3"/>
          <p:cNvSpPr/>
          <p:nvPr/>
        </p:nvSpPr>
        <p:spPr>
          <a:xfrm>
            <a:off x="4800600" y="1600200"/>
            <a:ext cx="3124200" cy="1143000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Find a project with lots of pain</a:t>
            </a:r>
            <a:endParaRPr lang="en-US" sz="28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971800" y="4114800"/>
            <a:ext cx="3733800" cy="1371600"/>
          </a:xfrm>
          <a:prstGeom prst="wedgeRoundRectCallout">
            <a:avLst>
              <a:gd name="adj1" fmla="val -16652"/>
              <a:gd name="adj2" fmla="val -6664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Make it as easy as possible to get started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4177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Chicken and The Egg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400" dirty="0" smtClean="0"/>
          </a:p>
          <a:p>
            <a:r>
              <a:rPr lang="en-US" sz="4400" dirty="0" smtClean="0"/>
              <a:t>“Who is using your tool?”</a:t>
            </a:r>
          </a:p>
          <a:p>
            <a:r>
              <a:rPr lang="en-US" sz="4400" dirty="0" smtClean="0"/>
              <a:t>“Do you want to be the first?”</a:t>
            </a:r>
          </a:p>
          <a:p>
            <a:r>
              <a:rPr lang="en-US" sz="4400" dirty="0" smtClean="0"/>
              <a:t>“I love your tool but no.”</a:t>
            </a:r>
          </a:p>
          <a:p>
            <a:pPr marL="68580" indent="0">
              <a:buNone/>
            </a:pPr>
            <a:r>
              <a:rPr lang="en-US" dirty="0" smtClean="0"/>
              <a:t> 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378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Test Generation one piece of the puzzle</a:t>
            </a:r>
          </a:p>
          <a:p>
            <a:r>
              <a:rPr lang="en-US" sz="4000" dirty="0" smtClean="0"/>
              <a:t>Isolation is key</a:t>
            </a:r>
          </a:p>
          <a:p>
            <a:r>
              <a:rPr lang="en-US" sz="4000" dirty="0" smtClean="0"/>
              <a:t>Testing is an “integrated experience”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57382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Pex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Unit Test Generation Tool for .NET</a:t>
            </a:r>
          </a:p>
          <a:p>
            <a:endParaRPr lang="en-US" sz="1800" dirty="0" smtClean="0"/>
          </a:p>
          <a:p>
            <a:r>
              <a:rPr lang="en-US" sz="3600" dirty="0" smtClean="0"/>
              <a:t>That Uses Dynamic Symbolic Exception</a:t>
            </a:r>
          </a:p>
          <a:p>
            <a:endParaRPr lang="en-US" sz="1800" dirty="0" smtClean="0"/>
          </a:p>
          <a:p>
            <a:r>
              <a:rPr lang="en-US" sz="3600" dirty="0" smtClean="0"/>
              <a:t>Uses Constraint Solving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55507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Pex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Developed at Microsoft Research</a:t>
            </a:r>
          </a:p>
          <a:p>
            <a:r>
              <a:rPr lang="en-US" dirty="0" smtClean="0"/>
              <a:t>5 years x 2 developers</a:t>
            </a:r>
            <a:br>
              <a:rPr lang="en-US" dirty="0" smtClean="0"/>
            </a:br>
            <a:r>
              <a:rPr lang="en-US" dirty="0" smtClean="0"/>
              <a:t>	Nikolai Tillmann</a:t>
            </a:r>
            <a:br>
              <a:rPr lang="en-US" dirty="0" smtClean="0"/>
            </a:br>
            <a:r>
              <a:rPr lang="en-US" dirty="0" smtClean="0"/>
              <a:t>	Peli de Halleux</a:t>
            </a:r>
          </a:p>
          <a:p>
            <a:endParaRPr lang="en-US" sz="1100" dirty="0" smtClean="0"/>
          </a:p>
          <a:p>
            <a:r>
              <a:rPr lang="en-US" dirty="0" smtClean="0"/>
              <a:t>Z3 Constraint Solver - 5 years x 2 developers</a:t>
            </a:r>
          </a:p>
          <a:p>
            <a:pPr marL="454914" lvl="1" indent="0">
              <a:buNone/>
            </a:pPr>
            <a:r>
              <a:rPr lang="en-US" dirty="0" smtClean="0"/>
              <a:t>	Nikolaj Bjorner</a:t>
            </a:r>
          </a:p>
          <a:p>
            <a:pPr marL="454914" lvl="1" indent="0">
              <a:buNone/>
            </a:pPr>
            <a:r>
              <a:rPr lang="en-US" dirty="0"/>
              <a:t>	</a:t>
            </a:r>
            <a:r>
              <a:rPr lang="en-US" dirty="0" smtClean="0"/>
              <a:t>Leonardo </a:t>
            </a:r>
            <a:r>
              <a:rPr lang="en-US" dirty="0"/>
              <a:t>d</a:t>
            </a:r>
            <a:r>
              <a:rPr lang="en-US" dirty="0" smtClean="0"/>
              <a:t>e Moura</a:t>
            </a:r>
            <a:endParaRPr lang="en-US" dirty="0"/>
          </a:p>
          <a:p>
            <a:r>
              <a:rPr lang="en-US" dirty="0" smtClean="0"/>
              <a:t>40000 downloads last year, 3000 forum posts, …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4705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Challenges Faced BY PEX</a:t>
            </a:r>
            <a:br>
              <a:rPr lang="en-US" dirty="0" smtClean="0"/>
            </a:br>
            <a:r>
              <a:rPr lang="en-US" dirty="0" smtClean="0"/>
              <a:t>(Or ANY OTHER TEST GENERATION TOOL)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21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GUT FEELING AHEAD...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763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Low of Constraint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sz="4000" dirty="0"/>
          </a:p>
          <a:p>
            <a:endParaRPr lang="en-US" sz="4000" dirty="0" smtClean="0"/>
          </a:p>
          <a:p>
            <a:r>
              <a:rPr lang="en-US" sz="4000" dirty="0" smtClean="0"/>
              <a:t>“If you cannot </a:t>
            </a:r>
            <a:r>
              <a:rPr lang="en-US" sz="4000" b="1" dirty="0" smtClean="0"/>
              <a:t>collect</a:t>
            </a:r>
            <a:r>
              <a:rPr lang="en-US" sz="4000" dirty="0" smtClean="0"/>
              <a:t> constraints,</a:t>
            </a:r>
            <a:br>
              <a:rPr lang="en-US" sz="4000" dirty="0" smtClean="0"/>
            </a:br>
            <a:r>
              <a:rPr lang="en-US" sz="4000" dirty="0" smtClean="0"/>
              <a:t>you cannot solve them”</a:t>
            </a:r>
            <a:br>
              <a:rPr lang="en-US" sz="4000" dirty="0" smtClean="0"/>
            </a:br>
            <a:r>
              <a:rPr lang="en-US" sz="4000" dirty="0" smtClean="0"/>
              <a:t>			</a:t>
            </a:r>
            <a:r>
              <a:rPr lang="en-US" sz="2800" dirty="0" smtClean="0"/>
              <a:t>Famous test generation guru</a:t>
            </a:r>
          </a:p>
        </p:txBody>
      </p:sp>
    </p:spTree>
    <p:extLst>
      <p:ext uri="{BB962C8B-B14F-4D97-AF65-F5344CB8AC3E}">
        <p14:creationId xmlns:p14="http://schemas.microsoft.com/office/powerpoint/2010/main" val="4125790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with Friends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315831"/>
            <a:ext cx="8610600" cy="28623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+mj-lt"/>
              </a:rPr>
              <a:t>internal</a:t>
            </a:r>
            <a:r>
              <a:rPr lang="en-US" sz="3600" dirty="0" smtClean="0">
                <a:latin typeface="+mj-lt"/>
              </a:rPr>
              <a:t> void Test(</a:t>
            </a:r>
            <a:r>
              <a:rPr lang="en-US" sz="3600" dirty="0" err="1" smtClean="0">
                <a:latin typeface="+mj-lt"/>
              </a:rPr>
              <a:t>int</a:t>
            </a:r>
            <a:r>
              <a:rPr lang="en-US" sz="3600" dirty="0" smtClean="0">
                <a:latin typeface="+mj-lt"/>
              </a:rPr>
              <a:t> i)</a:t>
            </a:r>
            <a:br>
              <a:rPr lang="en-US" sz="3600" dirty="0" smtClean="0">
                <a:latin typeface="+mj-lt"/>
              </a:rPr>
            </a:br>
            <a:r>
              <a:rPr lang="en-US" sz="3600" dirty="0" smtClean="0">
                <a:latin typeface="+mj-lt"/>
              </a:rPr>
              <a:t>{</a:t>
            </a:r>
          </a:p>
          <a:p>
            <a:r>
              <a:rPr lang="en-US" sz="3600" dirty="0">
                <a:latin typeface="+mj-lt"/>
              </a:rPr>
              <a:t> </a:t>
            </a:r>
            <a:r>
              <a:rPr lang="en-US" sz="3600" dirty="0" smtClean="0">
                <a:latin typeface="+mj-lt"/>
              </a:rPr>
              <a:t>   if (i == 123)</a:t>
            </a:r>
          </a:p>
          <a:p>
            <a:r>
              <a:rPr lang="en-US" sz="3600" dirty="0">
                <a:latin typeface="+mj-lt"/>
              </a:rPr>
              <a:t> </a:t>
            </a:r>
            <a:r>
              <a:rPr lang="en-US" sz="3600" dirty="0" smtClean="0">
                <a:latin typeface="+mj-lt"/>
              </a:rPr>
              <a:t>      throw new </a:t>
            </a:r>
            <a:r>
              <a:rPr lang="en-US" sz="3600" dirty="0" err="1" smtClean="0">
                <a:latin typeface="+mj-lt"/>
              </a:rPr>
              <a:t>BugException</a:t>
            </a:r>
            <a:r>
              <a:rPr lang="en-US" sz="3600" dirty="0" smtClean="0">
                <a:latin typeface="+mj-lt"/>
              </a:rPr>
              <a:t>();</a:t>
            </a:r>
            <a:br>
              <a:rPr lang="en-US" sz="3600" dirty="0" smtClean="0">
                <a:latin typeface="+mj-lt"/>
              </a:rPr>
            </a:br>
            <a:r>
              <a:rPr lang="en-US" sz="3600" dirty="0" smtClean="0">
                <a:latin typeface="+mj-lt"/>
              </a:rPr>
              <a:t>}</a:t>
            </a:r>
            <a:endParaRPr lang="en-US" sz="3600" dirty="0">
              <a:latin typeface="+mj-lt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09600" y="1883229"/>
            <a:ext cx="2895600" cy="1317171"/>
          </a:xfrm>
          <a:prstGeom prst="wedgeRoundRectCallout">
            <a:avLst>
              <a:gd name="adj1" fmla="val -20833"/>
              <a:gd name="adj2" fmla="val 68450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Private!!!</a:t>
            </a:r>
            <a:endParaRPr lang="en-US" sz="36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233748" y="2895600"/>
            <a:ext cx="3252651" cy="1317171"/>
          </a:xfrm>
          <a:prstGeom prst="wedgeRoundRectCallout">
            <a:avLst>
              <a:gd name="adj1" fmla="val -20833"/>
              <a:gd name="adj2" fmla="val 6845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Easy challenge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07738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Assertions Deficit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83560"/>
            <a:ext cx="8305800" cy="4572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sz="4000" dirty="0" smtClean="0"/>
          </a:p>
          <a:p>
            <a:r>
              <a:rPr lang="en-US" sz="4000" dirty="0" smtClean="0"/>
              <a:t>“Your tool only finds null references”</a:t>
            </a:r>
          </a:p>
          <a:p>
            <a:r>
              <a:rPr lang="en-US" sz="4000" dirty="0" smtClean="0"/>
              <a:t>“Do you have any </a:t>
            </a:r>
            <a:r>
              <a:rPr lang="en-US" sz="4000" b="1" dirty="0" smtClean="0"/>
              <a:t>assertion</a:t>
            </a:r>
            <a:r>
              <a:rPr lang="en-US" sz="4000" dirty="0" smtClean="0"/>
              <a:t>?”</a:t>
            </a:r>
          </a:p>
          <a:p>
            <a:r>
              <a:rPr lang="en-US" sz="4000" dirty="0" smtClean="0"/>
              <a:t>“Assertion???”</a:t>
            </a:r>
            <a:br>
              <a:rPr lang="en-US" sz="4000" dirty="0" smtClean="0"/>
            </a:br>
            <a:r>
              <a:rPr lang="en-US" sz="4000" dirty="0" smtClean="0"/>
              <a:t>	                         </a:t>
            </a:r>
            <a:r>
              <a:rPr lang="en-US" sz="2400" dirty="0" smtClean="0"/>
              <a:t>Conversation between a developer </a:t>
            </a:r>
            <a:br>
              <a:rPr lang="en-US" sz="2400" dirty="0" smtClean="0"/>
            </a:br>
            <a:r>
              <a:rPr lang="en-US" sz="2400" dirty="0" smtClean="0"/>
              <a:t>                                                  and a test generation tool writer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			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62695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4E5B6F" mc:Ignorable=""/>
      </a:dk2>
      <a:lt2>
        <a:srgbClr xmlns:mc="http://schemas.openxmlformats.org/markup-compatibility/2006" xmlns:a14="http://schemas.microsoft.com/office/drawing/2010/main" val="D6ECFF" mc:Ignorable=""/>
      </a:lt2>
      <a:accent1>
        <a:srgbClr xmlns:mc="http://schemas.openxmlformats.org/markup-compatibility/2006" xmlns:a14="http://schemas.microsoft.com/office/drawing/2010/main" val="7FD13B" mc:Ignorable=""/>
      </a:accent1>
      <a:accent2>
        <a:srgbClr xmlns:mc="http://schemas.openxmlformats.org/markup-compatibility/2006" xmlns:a14="http://schemas.microsoft.com/office/drawing/2010/main" val="EA157A" mc:Ignorable=""/>
      </a:accent2>
      <a:accent3>
        <a:srgbClr xmlns:mc="http://schemas.openxmlformats.org/markup-compatibility/2006" xmlns:a14="http://schemas.microsoft.com/office/drawing/2010/main" val="FEB80A" mc:Ignorable=""/>
      </a:accent3>
      <a:accent4>
        <a:srgbClr xmlns:mc="http://schemas.openxmlformats.org/markup-compatibility/2006" xmlns:a14="http://schemas.microsoft.com/office/drawing/2010/main" val="00ADDC" mc:Ignorable=""/>
      </a:accent4>
      <a:accent5>
        <a:srgbClr xmlns:mc="http://schemas.openxmlformats.org/markup-compatibility/2006" xmlns:a14="http://schemas.microsoft.com/office/drawing/2010/main" val="738AC8" mc:Ignorable=""/>
      </a:accent5>
      <a:accent6>
        <a:srgbClr xmlns:mc="http://schemas.openxmlformats.org/markup-compatibility/2006" xmlns:a14="http://schemas.microsoft.com/office/drawing/2010/main" val="1AB39F" mc:Ignorable=""/>
      </a:accent6>
      <a:hlink>
        <a:srgbClr xmlns:mc="http://schemas.openxmlformats.org/markup-compatibility/2006" xmlns:a14="http://schemas.microsoft.com/office/drawing/2010/main" val="EB8803" mc:Ignorable=""/>
      </a:hlink>
      <a:folHlink>
        <a:srgbClr xmlns:mc="http://schemas.openxmlformats.org/markup-compatibility/2006" xmlns:a14="http://schemas.microsoft.com/office/drawing/2010/main" val="5F7791" mc:Ignorable="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841</TotalTime>
  <Words>454</Words>
  <Application>Microsoft Office PowerPoint</Application>
  <PresentationFormat>On-screen Show (4:3)</PresentationFormat>
  <Paragraphs>140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Metro</vt:lpstr>
      <vt:lpstr>Lessons Learnt While BUILDING Pex</vt:lpstr>
      <vt:lpstr>What is Pex?</vt:lpstr>
      <vt:lpstr>Pex is…</vt:lpstr>
      <vt:lpstr>Pex is…</vt:lpstr>
      <vt:lpstr>Challenges Faced BY PEX (Or ANY OTHER TEST GENERATION TOOL)</vt:lpstr>
      <vt:lpstr>GUT FEELING AHEAD...</vt:lpstr>
      <vt:lpstr>Universal Low of Constraint Solving</vt:lpstr>
      <vt:lpstr>Closed with Friends</vt:lpstr>
      <vt:lpstr>Assertions Deficit Syndrome</vt:lpstr>
      <vt:lpstr>Hidden Complexity</vt:lpstr>
      <vt:lpstr>String Arithmetics</vt:lpstr>
      <vt:lpstr>XML “Mon Amour”</vt:lpstr>
      <vt:lpstr>Technology Soup</vt:lpstr>
      <vt:lpstr>The life of a generated test</vt:lpstr>
      <vt:lpstr>Test Poetry</vt:lpstr>
      <vt:lpstr>Test Poetry II</vt:lpstr>
      <vt:lpstr>Dangers of a Great Demo</vt:lpstr>
      <vt:lpstr>Toxic Code Challenge</vt:lpstr>
      <vt:lpstr>Last Week’s Bug Challenge</vt:lpstr>
      <vt:lpstr>Unit Testing Utopia</vt:lpstr>
      <vt:lpstr>Test Driven Development Dogma</vt:lpstr>
      <vt:lpstr>Dr Unit vs Mr Integration</vt:lpstr>
      <vt:lpstr>Isolate First Development</vt:lpstr>
      <vt:lpstr>Welded Coding</vt:lpstr>
      <vt:lpstr>The Change Function</vt:lpstr>
      <vt:lpstr>The Chicken and The Egg</vt:lpstr>
      <vt:lpstr>Conclusions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Learnt While BUILDING Pex</dc:title>
  <dc:creator>Peli de Halleux</dc:creator>
  <cp:lastModifiedBy>Peli de Halleux</cp:lastModifiedBy>
  <cp:revision>71</cp:revision>
  <dcterms:created xsi:type="dcterms:W3CDTF">2010-04-09T07:27:31Z</dcterms:created>
  <dcterms:modified xsi:type="dcterms:W3CDTF">2010-04-12T12:48:12Z</dcterms:modified>
</cp:coreProperties>
</file>