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7" r:id="rId2"/>
    <p:sldId id="299" r:id="rId3"/>
    <p:sldId id="388" r:id="rId4"/>
    <p:sldId id="361" r:id="rId5"/>
    <p:sldId id="363" r:id="rId6"/>
    <p:sldId id="390" r:id="rId7"/>
    <p:sldId id="339" r:id="rId8"/>
    <p:sldId id="383" r:id="rId9"/>
    <p:sldId id="384" r:id="rId10"/>
    <p:sldId id="389" r:id="rId11"/>
    <p:sldId id="386" r:id="rId12"/>
    <p:sldId id="368" r:id="rId13"/>
    <p:sldId id="369" r:id="rId14"/>
    <p:sldId id="372" r:id="rId15"/>
    <p:sldId id="371" r:id="rId16"/>
    <p:sldId id="301" r:id="rId17"/>
    <p:sldId id="373" r:id="rId18"/>
    <p:sldId id="377" r:id="rId19"/>
    <p:sldId id="378" r:id="rId20"/>
    <p:sldId id="380" r:id="rId21"/>
    <p:sldId id="379" r:id="rId22"/>
    <p:sldId id="374" r:id="rId23"/>
    <p:sldId id="375" r:id="rId24"/>
    <p:sldId id="376" r:id="rId25"/>
    <p:sldId id="387" r:id="rId26"/>
    <p:sldId id="381" r:id="rId27"/>
    <p:sldId id="296" r:id="rId28"/>
    <p:sldId id="391" r:id="rId29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CC33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11" autoAdjust="0"/>
    <p:restoredTop sz="94660"/>
  </p:normalViewPr>
  <p:slideViewPr>
    <p:cSldViewPr>
      <p:cViewPr varScale="1">
        <p:scale>
          <a:sx n="79" d="100"/>
          <a:sy n="79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33AA060-1B3F-4B66-BF28-AA9C2F52D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189676E7-3F1A-4A33-BEE0-F929C851C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6188E-9979-44A7-8AB2-415FACBB4203}" type="datetime1">
              <a:rPr lang="en-US"/>
              <a:pPr>
                <a:defRPr/>
              </a:pPr>
              <a:t>4/10/2010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7A687-E54B-40C3-852B-B8D1B5502E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09D36-1790-44D0-87C4-B19C8E886C73}" type="datetime1">
              <a:rPr lang="en-US"/>
              <a:pPr>
                <a:defRPr/>
              </a:pPr>
              <a:t>4/10/2010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4C7FE-E4BD-41FC-A22D-C4F809AA9E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750B8-A5CD-4AF9-8821-391674D06CEC}" type="datetime1">
              <a:rPr lang="en-US"/>
              <a:pPr>
                <a:defRPr/>
              </a:pPr>
              <a:t>4/10/2010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9D7AC-1B37-49C8-8180-41482476CD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128D9-E418-4BE7-80AF-0D203FDE4E0F}" type="datetime1">
              <a:rPr lang="en-US"/>
              <a:pPr>
                <a:defRPr/>
              </a:pPr>
              <a:t>4/10/2010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111E4-38D5-475C-93CB-3B2C448485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A7B74-282F-4FE8-94C9-05A0AD3B2AE2}" type="datetime1">
              <a:rPr lang="en-US"/>
              <a:pPr>
                <a:defRPr/>
              </a:pPr>
              <a:t>4/10/2010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DB5F5-73AF-43DC-A64A-5AA44D16A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941C8-9297-4EFB-84BC-201D9C807E79}" type="datetime1">
              <a:rPr lang="en-US"/>
              <a:pPr>
                <a:defRPr/>
              </a:pPr>
              <a:t>4/10/2010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9193A-20E3-4235-BB17-FE9A150E40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C12DF-1218-4410-85FA-D182AC1BCC4A}" type="datetime1">
              <a:rPr lang="en-US"/>
              <a:pPr>
                <a:defRPr/>
              </a:pPr>
              <a:t>4/10/2010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AF96A-FB8A-4C07-A70B-A3D1D307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95841-48A6-4566-B026-ADCE699F8882}" type="datetime1">
              <a:rPr lang="en-US"/>
              <a:pPr>
                <a:defRPr/>
              </a:pPr>
              <a:t>4/10/2010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D2860-F619-4F50-9B91-6606A9DDF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2A1CC-CBB1-4017-A920-DE407C4CDDF1}" type="datetime1">
              <a:rPr lang="en-US"/>
              <a:pPr>
                <a:defRPr/>
              </a:pPr>
              <a:t>4/10/2010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FB064-2252-4E23-AAEE-C7356682B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1E499-11CA-4348-A4E0-5FEA4CF11EE7}" type="datetime1">
              <a:rPr lang="en-US"/>
              <a:pPr>
                <a:defRPr/>
              </a:pPr>
              <a:t>4/10/2010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8429E-CF39-41D3-9307-895E8CE8D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FF56A-08B8-4C70-8186-2B9E5A41D3E7}" type="datetime1">
              <a:rPr lang="en-US"/>
              <a:pPr>
                <a:defRPr/>
              </a:pPr>
              <a:t>4/10/2010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5C1EC-0C34-45CA-BEC2-13BEFCDA4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95CDD-B493-4AFF-B5B5-178EA1EFD788}" type="datetime1">
              <a:rPr lang="en-US"/>
              <a:pPr>
                <a:defRPr/>
              </a:pPr>
              <a:t>4/10/2010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BFA98-663B-408C-BB12-590C5DBCC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DB1C4-8A16-40D2-99E4-D5E29586B4A5}" type="datetime1">
              <a:rPr lang="en-US"/>
              <a:pPr>
                <a:defRPr/>
              </a:pPr>
              <a:t>4/10/2010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54C99-EFFC-4DB3-BC66-330E72BF4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9DFE6C73-9DA8-4127-AAED-CEA7C1E5D3D5}" type="datetime1">
              <a:rPr lang="en-US"/>
              <a:pPr>
                <a:defRPr/>
              </a:pPr>
              <a:t>4/10/2010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BD65EDD-F479-436B-A05B-8943F67E1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cs.gmu.edu/~offutt/softwaretes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E002F8-E509-4AA7-83C2-279AC745558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457200"/>
            <a:ext cx="7543800" cy="28194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0033CC"/>
                </a:solidFill>
              </a:rPr>
              <a:t>Applications of Optimization to Logic Testing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2438400"/>
            <a:ext cx="6400800" cy="41148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Gary Kaminski and Paul Ammann</a:t>
            </a:r>
          </a:p>
          <a:p>
            <a:pPr eaLnBrk="1" hangingPunct="1"/>
            <a:r>
              <a:rPr lang="en-US" smtClean="0"/>
              <a:t>ICST 2010 </a:t>
            </a:r>
          </a:p>
          <a:p>
            <a:pPr eaLnBrk="1" hangingPunct="1"/>
            <a:r>
              <a:rPr lang="en-US" smtClean="0"/>
              <a:t>CSTVA Workshop</a:t>
            </a:r>
          </a:p>
          <a:p>
            <a:pPr eaLnBrk="1" hangingPunct="1"/>
            <a:endParaRPr lang="en-US" sz="1000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advTm="52112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7800" y="914400"/>
            <a:ext cx="8966200" cy="5291138"/>
          </a:xfrm>
        </p:spPr>
        <p:txBody>
          <a:bodyPr/>
          <a:lstStyle/>
          <a:p>
            <a:r>
              <a:rPr lang="en-US" sz="2400" dirty="0" smtClean="0"/>
              <a:t>Find NFP tests for each literal such that all literals not in the term attain F and T </a:t>
            </a:r>
          </a:p>
          <a:p>
            <a:r>
              <a:rPr lang="en-US" sz="2400" dirty="0" smtClean="0"/>
              <a:t>Consider the DNF predicate: </a:t>
            </a:r>
          </a:p>
          <a:p>
            <a:pPr lvl="1"/>
            <a:r>
              <a:rPr lang="en-US" sz="2400" dirty="0" smtClean="0"/>
              <a:t> </a:t>
            </a:r>
            <a:r>
              <a:rPr lang="en-US" sz="2400" i="1" dirty="0" smtClean="0"/>
              <a:t>f = </a:t>
            </a:r>
            <a:r>
              <a:rPr lang="en-US" sz="2400" i="1" dirty="0" err="1" smtClean="0"/>
              <a:t>ab</a:t>
            </a:r>
            <a:r>
              <a:rPr lang="en-US" sz="2400" i="1" dirty="0" smtClean="0"/>
              <a:t> + </a:t>
            </a:r>
            <a:r>
              <a:rPr lang="en-US" sz="2400" i="1" dirty="0" err="1" smtClean="0"/>
              <a:t>cd</a:t>
            </a:r>
            <a:endParaRPr lang="en-US" sz="2400" i="1" dirty="0" smtClean="0"/>
          </a:p>
          <a:p>
            <a:r>
              <a:rPr lang="en-US" sz="2400" dirty="0" smtClean="0"/>
              <a:t>For </a:t>
            </a:r>
            <a:r>
              <a:rPr lang="en-US" sz="2400" dirty="0" err="1" smtClean="0"/>
              <a:t>implicant</a:t>
            </a:r>
            <a:r>
              <a:rPr lang="en-US" sz="2400" dirty="0" smtClean="0"/>
              <a:t> </a:t>
            </a:r>
            <a:r>
              <a:rPr lang="en-US" sz="2400" i="1" dirty="0" err="1" smtClean="0"/>
              <a:t>ab</a:t>
            </a:r>
            <a:endParaRPr lang="en-US" sz="2400" dirty="0" smtClean="0"/>
          </a:p>
          <a:p>
            <a:pPr lvl="1"/>
            <a:r>
              <a:rPr lang="en-US" sz="2400" dirty="0" smtClean="0"/>
              <a:t>Choose FTFT, FTTF for a</a:t>
            </a:r>
          </a:p>
          <a:p>
            <a:pPr lvl="1"/>
            <a:r>
              <a:rPr lang="en-US" sz="2400" dirty="0" smtClean="0"/>
              <a:t>Choose TFFT, TFTF for b</a:t>
            </a:r>
          </a:p>
          <a:p>
            <a:r>
              <a:rPr lang="en-US" sz="2400" dirty="0" smtClean="0"/>
              <a:t>For </a:t>
            </a:r>
            <a:r>
              <a:rPr lang="en-US" sz="2400" dirty="0" err="1" smtClean="0"/>
              <a:t>implicant</a:t>
            </a:r>
            <a:r>
              <a:rPr lang="en-US" sz="2400" dirty="0" smtClean="0"/>
              <a:t> </a:t>
            </a:r>
            <a:r>
              <a:rPr lang="en-US" sz="2400" dirty="0" err="1" smtClean="0"/>
              <a:t>cd</a:t>
            </a:r>
            <a:endParaRPr lang="en-US" sz="2400" dirty="0" smtClean="0"/>
          </a:p>
          <a:p>
            <a:pPr lvl="1"/>
            <a:r>
              <a:rPr lang="en-US" sz="2400" dirty="0" smtClean="0"/>
              <a:t>Choose FTFT, TFFT for c</a:t>
            </a:r>
          </a:p>
          <a:p>
            <a:pPr lvl="1"/>
            <a:r>
              <a:rPr lang="en-US" sz="2400" dirty="0" smtClean="0"/>
              <a:t>Choose FTTF, TFTF for d</a:t>
            </a:r>
          </a:p>
          <a:p>
            <a:r>
              <a:rPr lang="en-US" sz="2400" dirty="0" smtClean="0"/>
              <a:t>MNFP test set</a:t>
            </a:r>
          </a:p>
          <a:p>
            <a:pPr lvl="1"/>
            <a:r>
              <a:rPr lang="en-US" sz="2400" dirty="0" smtClean="0"/>
              <a:t>{TFTF, TFFT, FTTF, TFTF}</a:t>
            </a:r>
          </a:p>
          <a:p>
            <a:r>
              <a:rPr lang="en-US" sz="2400" dirty="0" smtClean="0"/>
              <a:t>Example is small, but generally MNFP is large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3200" dirty="0" smtClean="0">
                <a:solidFill>
                  <a:srgbClr val="0033CC"/>
                </a:solidFill>
              </a:rPr>
              <a:t>MNFP Criterion (Chen, Lau, Yu)</a:t>
            </a:r>
            <a:endParaRPr lang="en-US" sz="3200" dirty="0" smtClean="0"/>
          </a:p>
        </p:txBody>
      </p:sp>
      <p:grpSp>
        <p:nvGrpSpPr>
          <p:cNvPr id="2" name="Group 68"/>
          <p:cNvGrpSpPr/>
          <p:nvPr/>
        </p:nvGrpSpPr>
        <p:grpSpPr>
          <a:xfrm>
            <a:off x="4724400" y="1905000"/>
            <a:ext cx="4013200" cy="3562350"/>
            <a:chOff x="4724400" y="1905000"/>
            <a:chExt cx="4013200" cy="3562350"/>
          </a:xfrm>
        </p:grpSpPr>
        <p:sp>
          <p:nvSpPr>
            <p:cNvPr id="29710" name="Rectangle 5"/>
            <p:cNvSpPr>
              <a:spLocks noChangeArrowheads="1"/>
            </p:cNvSpPr>
            <p:nvPr/>
          </p:nvSpPr>
          <p:spPr bwMode="auto">
            <a:xfrm>
              <a:off x="4772025" y="3370263"/>
              <a:ext cx="792163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>
                  <a:solidFill>
                    <a:schemeClr val="tx1"/>
                  </a:solidFill>
                </a:rPr>
                <a:t>01</a:t>
              </a:r>
            </a:p>
          </p:txBody>
        </p:sp>
        <p:sp>
          <p:nvSpPr>
            <p:cNvPr id="29711" name="Rectangle 6"/>
            <p:cNvSpPr>
              <a:spLocks noChangeArrowheads="1"/>
            </p:cNvSpPr>
            <p:nvPr/>
          </p:nvSpPr>
          <p:spPr bwMode="auto">
            <a:xfrm>
              <a:off x="4772025" y="2697163"/>
              <a:ext cx="792163" cy="67310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>
                  <a:solidFill>
                    <a:schemeClr val="tx1"/>
                  </a:solidFill>
                </a:rPr>
                <a:t>00</a:t>
              </a:r>
            </a:p>
          </p:txBody>
        </p:sp>
        <p:sp>
          <p:nvSpPr>
            <p:cNvPr id="29712" name="Rectangle 7"/>
            <p:cNvSpPr>
              <a:spLocks noChangeArrowheads="1"/>
            </p:cNvSpPr>
            <p:nvPr/>
          </p:nvSpPr>
          <p:spPr bwMode="auto">
            <a:xfrm>
              <a:off x="7937500" y="1951038"/>
              <a:ext cx="792163" cy="746125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29713" name="Rectangle 8"/>
            <p:cNvSpPr>
              <a:spLocks noChangeArrowheads="1"/>
            </p:cNvSpPr>
            <p:nvPr/>
          </p:nvSpPr>
          <p:spPr bwMode="auto">
            <a:xfrm>
              <a:off x="7146925" y="1951038"/>
              <a:ext cx="790575" cy="746125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29714" name="Rectangle 9"/>
            <p:cNvSpPr>
              <a:spLocks noChangeArrowheads="1"/>
            </p:cNvSpPr>
            <p:nvPr/>
          </p:nvSpPr>
          <p:spPr bwMode="auto">
            <a:xfrm>
              <a:off x="6354763" y="1951038"/>
              <a:ext cx="792163" cy="746125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>
                  <a:solidFill>
                    <a:schemeClr val="tx1"/>
                  </a:solidFill>
                </a:rPr>
                <a:t>01</a:t>
              </a:r>
            </a:p>
          </p:txBody>
        </p:sp>
        <p:sp>
          <p:nvSpPr>
            <p:cNvPr id="29715" name="Rectangle 10"/>
            <p:cNvSpPr>
              <a:spLocks noChangeArrowheads="1"/>
            </p:cNvSpPr>
            <p:nvPr/>
          </p:nvSpPr>
          <p:spPr bwMode="auto">
            <a:xfrm>
              <a:off x="5564188" y="1951038"/>
              <a:ext cx="790575" cy="746125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>
                  <a:solidFill>
                    <a:schemeClr val="tx1"/>
                  </a:solidFill>
                </a:rPr>
                <a:t>00</a:t>
              </a:r>
            </a:p>
          </p:txBody>
        </p:sp>
        <p:sp>
          <p:nvSpPr>
            <p:cNvPr id="29716" name="Rectangle 11"/>
            <p:cNvSpPr>
              <a:spLocks noChangeArrowheads="1"/>
            </p:cNvSpPr>
            <p:nvPr/>
          </p:nvSpPr>
          <p:spPr bwMode="auto">
            <a:xfrm>
              <a:off x="4724400" y="1905000"/>
              <a:ext cx="792163" cy="746125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>
                  <a:solidFill>
                    <a:schemeClr val="tx1"/>
                  </a:solidFill>
                </a:rPr>
                <a:t>    ab</a:t>
              </a:r>
            </a:p>
            <a:p>
              <a:pPr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>
                  <a:solidFill>
                    <a:schemeClr val="tx1"/>
                  </a:solidFill>
                </a:rPr>
                <a:t>  cd</a:t>
              </a:r>
            </a:p>
          </p:txBody>
        </p:sp>
        <p:sp>
          <p:nvSpPr>
            <p:cNvPr id="29717" name="Line 12"/>
            <p:cNvSpPr>
              <a:spLocks noChangeShapeType="1"/>
            </p:cNvSpPr>
            <p:nvPr/>
          </p:nvSpPr>
          <p:spPr bwMode="auto">
            <a:xfrm>
              <a:off x="4772025" y="1951038"/>
              <a:ext cx="792163" cy="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8" name="Line 13"/>
            <p:cNvSpPr>
              <a:spLocks noChangeShapeType="1"/>
            </p:cNvSpPr>
            <p:nvPr/>
          </p:nvSpPr>
          <p:spPr bwMode="auto">
            <a:xfrm>
              <a:off x="4772025" y="1951038"/>
              <a:ext cx="0" cy="746125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9" name="Line 14"/>
            <p:cNvSpPr>
              <a:spLocks noChangeShapeType="1"/>
            </p:cNvSpPr>
            <p:nvPr/>
          </p:nvSpPr>
          <p:spPr bwMode="auto">
            <a:xfrm>
              <a:off x="5564188" y="1951038"/>
              <a:ext cx="790575" cy="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0" name="Line 15"/>
            <p:cNvSpPr>
              <a:spLocks noChangeShapeType="1"/>
            </p:cNvSpPr>
            <p:nvPr/>
          </p:nvSpPr>
          <p:spPr bwMode="auto">
            <a:xfrm>
              <a:off x="4772025" y="2697163"/>
              <a:ext cx="0" cy="67310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1" name="Line 16"/>
            <p:cNvSpPr>
              <a:spLocks noChangeShapeType="1"/>
            </p:cNvSpPr>
            <p:nvPr/>
          </p:nvSpPr>
          <p:spPr bwMode="auto">
            <a:xfrm>
              <a:off x="4772025" y="3370263"/>
              <a:ext cx="0" cy="70485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2" name="Line 17"/>
            <p:cNvSpPr>
              <a:spLocks noChangeShapeType="1"/>
            </p:cNvSpPr>
            <p:nvPr/>
          </p:nvSpPr>
          <p:spPr bwMode="auto">
            <a:xfrm>
              <a:off x="8729663" y="1951038"/>
              <a:ext cx="0" cy="746125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3" name="Line 18"/>
            <p:cNvSpPr>
              <a:spLocks noChangeShapeType="1"/>
            </p:cNvSpPr>
            <p:nvPr/>
          </p:nvSpPr>
          <p:spPr bwMode="auto">
            <a:xfrm>
              <a:off x="4772025" y="4075113"/>
              <a:ext cx="792163" cy="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4" name="Line 19"/>
            <p:cNvSpPr>
              <a:spLocks noChangeShapeType="1"/>
            </p:cNvSpPr>
            <p:nvPr/>
          </p:nvSpPr>
          <p:spPr bwMode="auto">
            <a:xfrm>
              <a:off x="5003800" y="2159000"/>
              <a:ext cx="546100" cy="5238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5" name="Rectangle 20"/>
            <p:cNvSpPr>
              <a:spLocks noChangeArrowheads="1"/>
            </p:cNvSpPr>
            <p:nvPr/>
          </p:nvSpPr>
          <p:spPr bwMode="auto">
            <a:xfrm>
              <a:off x="7937500" y="3370263"/>
              <a:ext cx="792163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726" name="Rectangle 21"/>
            <p:cNvSpPr>
              <a:spLocks noChangeArrowheads="1"/>
            </p:cNvSpPr>
            <p:nvPr/>
          </p:nvSpPr>
          <p:spPr bwMode="auto">
            <a:xfrm>
              <a:off x="7146925" y="3370263"/>
              <a:ext cx="790575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9727" name="Rectangle 22"/>
            <p:cNvSpPr>
              <a:spLocks noChangeArrowheads="1"/>
            </p:cNvSpPr>
            <p:nvPr/>
          </p:nvSpPr>
          <p:spPr bwMode="auto">
            <a:xfrm>
              <a:off x="6354763" y="3370263"/>
              <a:ext cx="792163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29728" name="Rectangle 23"/>
            <p:cNvSpPr>
              <a:spLocks noChangeArrowheads="1"/>
            </p:cNvSpPr>
            <p:nvPr/>
          </p:nvSpPr>
          <p:spPr bwMode="auto">
            <a:xfrm>
              <a:off x="5564188" y="3370263"/>
              <a:ext cx="790575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729" name="Rectangle 24"/>
            <p:cNvSpPr>
              <a:spLocks noChangeArrowheads="1"/>
            </p:cNvSpPr>
            <p:nvPr/>
          </p:nvSpPr>
          <p:spPr bwMode="auto">
            <a:xfrm>
              <a:off x="7937500" y="2697163"/>
              <a:ext cx="792163" cy="67310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29730" name="Rectangle 25"/>
            <p:cNvSpPr>
              <a:spLocks noChangeArrowheads="1"/>
            </p:cNvSpPr>
            <p:nvPr/>
          </p:nvSpPr>
          <p:spPr bwMode="auto">
            <a:xfrm>
              <a:off x="6354763" y="2697163"/>
              <a:ext cx="792163" cy="67310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29731" name="Rectangle 26"/>
            <p:cNvSpPr>
              <a:spLocks noChangeArrowheads="1"/>
            </p:cNvSpPr>
            <p:nvPr/>
          </p:nvSpPr>
          <p:spPr bwMode="auto">
            <a:xfrm>
              <a:off x="5564188" y="2697163"/>
              <a:ext cx="790575" cy="67310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732" name="Line 27"/>
            <p:cNvSpPr>
              <a:spLocks noChangeShapeType="1"/>
            </p:cNvSpPr>
            <p:nvPr/>
          </p:nvSpPr>
          <p:spPr bwMode="auto">
            <a:xfrm>
              <a:off x="8729663" y="2697163"/>
              <a:ext cx="0" cy="137795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Line 28"/>
            <p:cNvSpPr>
              <a:spLocks noChangeShapeType="1"/>
            </p:cNvSpPr>
            <p:nvPr/>
          </p:nvSpPr>
          <p:spPr bwMode="auto">
            <a:xfrm>
              <a:off x="5564188" y="2697163"/>
              <a:ext cx="3165475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4" name="Line 29"/>
            <p:cNvSpPr>
              <a:spLocks noChangeShapeType="1"/>
            </p:cNvSpPr>
            <p:nvPr/>
          </p:nvSpPr>
          <p:spPr bwMode="auto">
            <a:xfrm>
              <a:off x="5564188" y="2697163"/>
              <a:ext cx="0" cy="137795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5" name="Line 30"/>
            <p:cNvSpPr>
              <a:spLocks noChangeShapeType="1"/>
            </p:cNvSpPr>
            <p:nvPr/>
          </p:nvSpPr>
          <p:spPr bwMode="auto">
            <a:xfrm>
              <a:off x="6354763" y="2697163"/>
              <a:ext cx="0" cy="1377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6" name="Line 31"/>
            <p:cNvSpPr>
              <a:spLocks noChangeShapeType="1"/>
            </p:cNvSpPr>
            <p:nvPr/>
          </p:nvSpPr>
          <p:spPr bwMode="auto">
            <a:xfrm>
              <a:off x="7146925" y="2697163"/>
              <a:ext cx="0" cy="1377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7" name="Line 32"/>
            <p:cNvSpPr>
              <a:spLocks noChangeShapeType="1"/>
            </p:cNvSpPr>
            <p:nvPr/>
          </p:nvSpPr>
          <p:spPr bwMode="auto">
            <a:xfrm>
              <a:off x="7937500" y="2697163"/>
              <a:ext cx="0" cy="1377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8" name="Line 33"/>
            <p:cNvSpPr>
              <a:spLocks noChangeShapeType="1"/>
            </p:cNvSpPr>
            <p:nvPr/>
          </p:nvSpPr>
          <p:spPr bwMode="auto">
            <a:xfrm>
              <a:off x="5564188" y="3370263"/>
              <a:ext cx="31654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9" name="Line 34"/>
            <p:cNvSpPr>
              <a:spLocks noChangeShapeType="1"/>
            </p:cNvSpPr>
            <p:nvPr/>
          </p:nvSpPr>
          <p:spPr bwMode="auto">
            <a:xfrm>
              <a:off x="5572125" y="4100513"/>
              <a:ext cx="3165475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40" name="Line 35"/>
            <p:cNvSpPr>
              <a:spLocks noChangeShapeType="1"/>
            </p:cNvSpPr>
            <p:nvPr/>
          </p:nvSpPr>
          <p:spPr bwMode="auto">
            <a:xfrm>
              <a:off x="5930900" y="5335588"/>
              <a:ext cx="792163" cy="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41" name="Line 36"/>
            <p:cNvSpPr>
              <a:spLocks noChangeShapeType="1"/>
            </p:cNvSpPr>
            <p:nvPr/>
          </p:nvSpPr>
          <p:spPr bwMode="auto">
            <a:xfrm>
              <a:off x="6723063" y="5335588"/>
              <a:ext cx="790575" cy="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42" name="Line 37"/>
            <p:cNvSpPr>
              <a:spLocks noChangeShapeType="1"/>
            </p:cNvSpPr>
            <p:nvPr/>
          </p:nvSpPr>
          <p:spPr bwMode="auto">
            <a:xfrm>
              <a:off x="7513638" y="5335588"/>
              <a:ext cx="792163" cy="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43" name="Rectangle 38"/>
            <p:cNvSpPr>
              <a:spLocks noChangeArrowheads="1"/>
            </p:cNvSpPr>
            <p:nvPr/>
          </p:nvSpPr>
          <p:spPr bwMode="auto">
            <a:xfrm>
              <a:off x="7937500" y="4762500"/>
              <a:ext cx="792163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744" name="Rectangle 39"/>
            <p:cNvSpPr>
              <a:spLocks noChangeArrowheads="1"/>
            </p:cNvSpPr>
            <p:nvPr/>
          </p:nvSpPr>
          <p:spPr bwMode="auto">
            <a:xfrm>
              <a:off x="7146925" y="4762500"/>
              <a:ext cx="790575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9745" name="Rectangle 40"/>
            <p:cNvSpPr>
              <a:spLocks noChangeArrowheads="1"/>
            </p:cNvSpPr>
            <p:nvPr/>
          </p:nvSpPr>
          <p:spPr bwMode="auto">
            <a:xfrm>
              <a:off x="6354763" y="4762500"/>
              <a:ext cx="792163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29746" name="Rectangle 41"/>
            <p:cNvSpPr>
              <a:spLocks noChangeArrowheads="1"/>
            </p:cNvSpPr>
            <p:nvPr/>
          </p:nvSpPr>
          <p:spPr bwMode="auto">
            <a:xfrm>
              <a:off x="5564188" y="4762500"/>
              <a:ext cx="790575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747" name="Rectangle 42"/>
            <p:cNvSpPr>
              <a:spLocks noChangeArrowheads="1"/>
            </p:cNvSpPr>
            <p:nvPr/>
          </p:nvSpPr>
          <p:spPr bwMode="auto">
            <a:xfrm>
              <a:off x="7937500" y="4089400"/>
              <a:ext cx="792163" cy="67310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AU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9748" name="Rectangle 43"/>
            <p:cNvSpPr>
              <a:spLocks noChangeArrowheads="1"/>
            </p:cNvSpPr>
            <p:nvPr/>
          </p:nvSpPr>
          <p:spPr bwMode="auto">
            <a:xfrm>
              <a:off x="5564188" y="4089400"/>
              <a:ext cx="790575" cy="67310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9749" name="Line 44"/>
            <p:cNvSpPr>
              <a:spLocks noChangeShapeType="1"/>
            </p:cNvSpPr>
            <p:nvPr/>
          </p:nvSpPr>
          <p:spPr bwMode="auto">
            <a:xfrm>
              <a:off x="8729663" y="4089400"/>
              <a:ext cx="0" cy="137795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0" name="Line 45"/>
            <p:cNvSpPr>
              <a:spLocks noChangeShapeType="1"/>
            </p:cNvSpPr>
            <p:nvPr/>
          </p:nvSpPr>
          <p:spPr bwMode="auto">
            <a:xfrm>
              <a:off x="5564188" y="5467350"/>
              <a:ext cx="3165475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1" name="Line 46"/>
            <p:cNvSpPr>
              <a:spLocks noChangeShapeType="1"/>
            </p:cNvSpPr>
            <p:nvPr/>
          </p:nvSpPr>
          <p:spPr bwMode="auto">
            <a:xfrm>
              <a:off x="5564188" y="4089400"/>
              <a:ext cx="3165475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2" name="Line 47"/>
            <p:cNvSpPr>
              <a:spLocks noChangeShapeType="1"/>
            </p:cNvSpPr>
            <p:nvPr/>
          </p:nvSpPr>
          <p:spPr bwMode="auto">
            <a:xfrm>
              <a:off x="5564188" y="4089400"/>
              <a:ext cx="0" cy="137795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3" name="Line 48"/>
            <p:cNvSpPr>
              <a:spLocks noChangeShapeType="1"/>
            </p:cNvSpPr>
            <p:nvPr/>
          </p:nvSpPr>
          <p:spPr bwMode="auto">
            <a:xfrm>
              <a:off x="6354763" y="4089400"/>
              <a:ext cx="0" cy="1377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4" name="Line 49"/>
            <p:cNvSpPr>
              <a:spLocks noChangeShapeType="1"/>
            </p:cNvSpPr>
            <p:nvPr/>
          </p:nvSpPr>
          <p:spPr bwMode="auto">
            <a:xfrm>
              <a:off x="7146925" y="4089400"/>
              <a:ext cx="0" cy="1377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5" name="Line 50"/>
            <p:cNvSpPr>
              <a:spLocks noChangeShapeType="1"/>
            </p:cNvSpPr>
            <p:nvPr/>
          </p:nvSpPr>
          <p:spPr bwMode="auto">
            <a:xfrm>
              <a:off x="7937500" y="4089400"/>
              <a:ext cx="0" cy="1377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6" name="Line 51"/>
            <p:cNvSpPr>
              <a:spLocks noChangeShapeType="1"/>
            </p:cNvSpPr>
            <p:nvPr/>
          </p:nvSpPr>
          <p:spPr bwMode="auto">
            <a:xfrm>
              <a:off x="5564188" y="4762500"/>
              <a:ext cx="31654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7" name="Rectangle 52"/>
            <p:cNvSpPr>
              <a:spLocks noChangeArrowheads="1"/>
            </p:cNvSpPr>
            <p:nvPr/>
          </p:nvSpPr>
          <p:spPr bwMode="auto">
            <a:xfrm>
              <a:off x="4783138" y="4051300"/>
              <a:ext cx="792163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29758" name="Rectangle 53"/>
            <p:cNvSpPr>
              <a:spLocks noChangeArrowheads="1"/>
            </p:cNvSpPr>
            <p:nvPr/>
          </p:nvSpPr>
          <p:spPr bwMode="auto">
            <a:xfrm>
              <a:off x="4765675" y="4718050"/>
              <a:ext cx="792163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29759" name="Rectangle 54"/>
            <p:cNvSpPr>
              <a:spLocks noChangeArrowheads="1"/>
            </p:cNvSpPr>
            <p:nvPr/>
          </p:nvSpPr>
          <p:spPr bwMode="auto">
            <a:xfrm>
              <a:off x="7138988" y="2673350"/>
              <a:ext cx="792163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AU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9760" name="Rectangle 55"/>
            <p:cNvSpPr>
              <a:spLocks noChangeArrowheads="1"/>
            </p:cNvSpPr>
            <p:nvPr/>
          </p:nvSpPr>
          <p:spPr bwMode="auto">
            <a:xfrm>
              <a:off x="7148513" y="4056063"/>
              <a:ext cx="792163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AU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9761" name="Rectangle 56"/>
            <p:cNvSpPr>
              <a:spLocks noChangeArrowheads="1"/>
            </p:cNvSpPr>
            <p:nvPr/>
          </p:nvSpPr>
          <p:spPr bwMode="auto">
            <a:xfrm>
              <a:off x="6365875" y="4078288"/>
              <a:ext cx="792163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AU">
                  <a:solidFill>
                    <a:schemeClr val="tx1"/>
                  </a:solidFill>
                </a:rPr>
                <a:t>t</a:t>
              </a:r>
            </a:p>
          </p:txBody>
        </p:sp>
      </p:grpSp>
      <p:sp>
        <p:nvSpPr>
          <p:cNvPr id="85060" name="Oval 68"/>
          <p:cNvSpPr>
            <a:spLocks noChangeArrowheads="1"/>
          </p:cNvSpPr>
          <p:nvPr/>
        </p:nvSpPr>
        <p:spPr bwMode="auto">
          <a:xfrm>
            <a:off x="8077200" y="4876800"/>
            <a:ext cx="544513" cy="598487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Oval 186"/>
          <p:cNvSpPr>
            <a:spLocks noChangeArrowheads="1"/>
          </p:cNvSpPr>
          <p:nvPr/>
        </p:nvSpPr>
        <p:spPr bwMode="auto">
          <a:xfrm>
            <a:off x="7239000" y="2438400"/>
            <a:ext cx="630237" cy="321151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Oval 186"/>
          <p:cNvSpPr>
            <a:spLocks noChangeArrowheads="1"/>
          </p:cNvSpPr>
          <p:nvPr/>
        </p:nvSpPr>
        <p:spPr bwMode="auto">
          <a:xfrm>
            <a:off x="5562600" y="4038600"/>
            <a:ext cx="3352800" cy="762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Oval 60"/>
          <p:cNvSpPr>
            <a:spLocks noChangeArrowheads="1"/>
          </p:cNvSpPr>
          <p:nvPr/>
        </p:nvSpPr>
        <p:spPr bwMode="auto">
          <a:xfrm>
            <a:off x="6553200" y="3429000"/>
            <a:ext cx="544513" cy="598488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Oval 60"/>
          <p:cNvSpPr>
            <a:spLocks noChangeArrowheads="1"/>
          </p:cNvSpPr>
          <p:nvPr/>
        </p:nvSpPr>
        <p:spPr bwMode="auto">
          <a:xfrm>
            <a:off x="6477000" y="4800600"/>
            <a:ext cx="544513" cy="598488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Oval 60"/>
          <p:cNvSpPr>
            <a:spLocks noChangeArrowheads="1"/>
          </p:cNvSpPr>
          <p:nvPr/>
        </p:nvSpPr>
        <p:spPr bwMode="auto">
          <a:xfrm>
            <a:off x="8077200" y="3429000"/>
            <a:ext cx="544513" cy="598488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60" grpId="0" animBg="1"/>
      <p:bldP spid="85060" grpId="1" animBg="1"/>
      <p:bldP spid="85060" grpId="2" animBg="1"/>
      <p:bldP spid="66" grpId="0" animBg="1"/>
      <p:bldP spid="66" grpId="1" animBg="1"/>
      <p:bldP spid="67" grpId="0" animBg="1"/>
      <p:bldP spid="67" grpId="1" animBg="1"/>
      <p:bldP spid="70" grpId="0" animBg="1"/>
      <p:bldP spid="70" grpId="1" animBg="1"/>
      <p:bldP spid="70" grpId="2" animBg="1"/>
      <p:bldP spid="70" grpId="3" animBg="1"/>
      <p:bldP spid="70" grpId="4" animBg="1"/>
      <p:bldP spid="71" grpId="0" animBg="1"/>
      <p:bldP spid="71" grpId="1" animBg="1"/>
      <p:bldP spid="71" grpId="2" animBg="1"/>
      <p:bldP spid="72" grpId="0" animBg="1"/>
      <p:bldP spid="72" grpId="1" animBg="1"/>
      <p:bldP spid="72" grpId="2" animBg="1"/>
      <p:bldP spid="72" grpId="3" animBg="1"/>
      <p:bldP spid="72" grpId="4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41AA4A-9FB5-4ACC-88E8-8F1C6AB701A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88900" y="96838"/>
            <a:ext cx="8966200" cy="1046162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33CC"/>
                </a:solidFill>
              </a:rPr>
              <a:t>MUMCUT/Minimal-MUMCUT Criteria</a:t>
            </a:r>
            <a:endParaRPr lang="en-US" sz="4000" dirty="0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2578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MUMCUT is simply MUTP + CUTPNFP + MNFP</a:t>
            </a:r>
          </a:p>
          <a:p>
            <a:pPr eaLnBrk="1" hangingPunct="1"/>
            <a:r>
              <a:rPr lang="en-US" sz="2000" dirty="0" smtClean="0"/>
              <a:t>Minimal-MUMCUT omits tests via low level </a:t>
            </a:r>
            <a:r>
              <a:rPr lang="en-US" sz="2000" u="sng" dirty="0" smtClean="0">
                <a:solidFill>
                  <a:schemeClr val="tx2"/>
                </a:solidFill>
              </a:rPr>
              <a:t>criterion feasibility analysis</a:t>
            </a:r>
          </a:p>
          <a:p>
            <a:pPr lvl="1" eaLnBrk="1" hangingPunct="1"/>
            <a:r>
              <a:rPr lang="en-US" sz="2000" dirty="0" smtClean="0"/>
              <a:t>Adds CUTPNFP and MNFP tests only when necessary</a:t>
            </a:r>
          </a:p>
          <a:p>
            <a:pPr eaLnBrk="1" hangingPunct="1"/>
            <a:r>
              <a:rPr lang="en-US" sz="2000" dirty="0" smtClean="0"/>
              <a:t>Minimal-MUMCUT guarantees detecting LIF, LRF, LOF</a:t>
            </a:r>
          </a:p>
          <a:p>
            <a:pPr lvl="1" eaLnBrk="1" hangingPunct="1"/>
            <a:r>
              <a:rPr lang="en-US" sz="2000" dirty="0" smtClean="0"/>
              <a:t>And thus all 9 faults in the hierarchy, even if some faults infeasible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Key Point: Minimal != Minimum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	Local vs. Global Perspective</a:t>
            </a:r>
          </a:p>
          <a:p>
            <a:pPr eaLnBrk="1" hangingPunct="1">
              <a:buFontTx/>
              <a:buNone/>
            </a:pPr>
            <a:endParaRPr lang="en-US" sz="2000" dirty="0" smtClean="0"/>
          </a:p>
          <a:p>
            <a:pPr eaLnBrk="1" hangingPunct="1"/>
            <a:endParaRPr lang="en-US" sz="1800" dirty="0" smtClean="0"/>
          </a:p>
          <a:p>
            <a:pPr eaLnBrk="1" hangingPunct="1"/>
            <a:endParaRPr lang="en-US" dirty="0" smtClean="0"/>
          </a:p>
        </p:txBody>
      </p:sp>
      <p:grpSp>
        <p:nvGrpSpPr>
          <p:cNvPr id="10245" name="Group 41"/>
          <p:cNvGrpSpPr>
            <a:grpSpLocks noChangeAspect="1"/>
          </p:cNvGrpSpPr>
          <p:nvPr/>
        </p:nvGrpSpPr>
        <p:grpSpPr bwMode="auto">
          <a:xfrm>
            <a:off x="533400" y="3581400"/>
            <a:ext cx="8115300" cy="2743200"/>
            <a:chOff x="-493" y="3180"/>
            <a:chExt cx="10723" cy="3394"/>
          </a:xfrm>
        </p:grpSpPr>
        <p:sp>
          <p:nvSpPr>
            <p:cNvPr id="10246" name="AutoShape 42"/>
            <p:cNvSpPr>
              <a:spLocks noChangeAspect="1" noChangeArrowheads="1"/>
            </p:cNvSpPr>
            <p:nvPr/>
          </p:nvSpPr>
          <p:spPr bwMode="auto">
            <a:xfrm>
              <a:off x="-493" y="3180"/>
              <a:ext cx="10723" cy="3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7" name="Line 48"/>
            <p:cNvSpPr>
              <a:spLocks noChangeShapeType="1"/>
            </p:cNvSpPr>
            <p:nvPr/>
          </p:nvSpPr>
          <p:spPr bwMode="auto">
            <a:xfrm flipV="1">
              <a:off x="3903" y="4568"/>
              <a:ext cx="516" cy="1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8" name="Line 50"/>
            <p:cNvSpPr>
              <a:spLocks noChangeShapeType="1"/>
            </p:cNvSpPr>
            <p:nvPr/>
          </p:nvSpPr>
          <p:spPr bwMode="auto">
            <a:xfrm>
              <a:off x="5966" y="4568"/>
              <a:ext cx="688" cy="1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9" name="Oval 53"/>
            <p:cNvSpPr>
              <a:spLocks noChangeArrowheads="1"/>
            </p:cNvSpPr>
            <p:nvPr/>
          </p:nvSpPr>
          <p:spPr bwMode="auto">
            <a:xfrm>
              <a:off x="4419" y="3643"/>
              <a:ext cx="1633" cy="185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1200">
                <a:solidFill>
                  <a:srgbClr val="000000"/>
                </a:solidFill>
                <a:latin typeface="Times New Roman" pitchFamily="18" charset="0"/>
              </a:endParaRPr>
            </a:p>
            <a:p>
              <a:pPr algn="ctr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CUTPNFP</a:t>
              </a:r>
            </a:p>
            <a:p>
              <a:pPr algn="ctr"/>
              <a:r>
                <a:rPr lang="en-US" sz="1100">
                  <a:solidFill>
                    <a:srgbClr val="000000"/>
                  </a:solidFill>
                  <a:latin typeface="Times New Roman" pitchFamily="18" charset="0"/>
                </a:rPr>
                <a:t>feasible?</a:t>
              </a:r>
              <a:endParaRPr lang="en-US"/>
            </a:p>
          </p:txBody>
        </p:sp>
        <p:sp>
          <p:nvSpPr>
            <p:cNvPr id="10250" name="Oval 54"/>
            <p:cNvSpPr>
              <a:spLocks noChangeArrowheads="1"/>
            </p:cNvSpPr>
            <p:nvPr/>
          </p:nvSpPr>
          <p:spPr bwMode="auto">
            <a:xfrm>
              <a:off x="6655" y="3180"/>
              <a:ext cx="1546" cy="277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1200">
                <a:solidFill>
                  <a:srgbClr val="000000"/>
                </a:solidFill>
                <a:latin typeface="Times New Roman" pitchFamily="18" charset="0"/>
              </a:endParaRPr>
            </a:p>
            <a:p>
              <a:pPr algn="ctr"/>
              <a:endParaRPr lang="en-US" sz="1200">
                <a:solidFill>
                  <a:srgbClr val="000000"/>
                </a:solidFill>
                <a:latin typeface="Times New Roman" pitchFamily="18" charset="0"/>
              </a:endParaRPr>
            </a:p>
            <a:p>
              <a:pPr algn="ctr"/>
              <a:endParaRPr lang="en-US" sz="1200">
                <a:solidFill>
                  <a:srgbClr val="000000"/>
                </a:solidFill>
                <a:latin typeface="Times New Roman" pitchFamily="18" charset="0"/>
              </a:endParaRPr>
            </a:p>
            <a:p>
              <a:pPr algn="ctr"/>
              <a:r>
                <a:rPr lang="en-US" sz="1100">
                  <a:solidFill>
                    <a:srgbClr val="000000"/>
                  </a:solidFill>
                  <a:latin typeface="Times New Roman" pitchFamily="18" charset="0"/>
                </a:rPr>
                <a:t>MNFP</a:t>
              </a:r>
              <a:endParaRPr lang="en-US"/>
            </a:p>
          </p:txBody>
        </p:sp>
        <p:sp>
          <p:nvSpPr>
            <p:cNvPr id="10251" name="Line 55"/>
            <p:cNvSpPr>
              <a:spLocks noChangeShapeType="1"/>
            </p:cNvSpPr>
            <p:nvPr/>
          </p:nvSpPr>
          <p:spPr bwMode="auto">
            <a:xfrm>
              <a:off x="8201" y="4568"/>
              <a:ext cx="516" cy="1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Rectangle 56"/>
            <p:cNvSpPr>
              <a:spLocks noChangeArrowheads="1"/>
            </p:cNvSpPr>
            <p:nvPr/>
          </p:nvSpPr>
          <p:spPr bwMode="auto">
            <a:xfrm>
              <a:off x="8717" y="4112"/>
              <a:ext cx="1513" cy="7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Test Set =</a:t>
              </a:r>
            </a:p>
            <a:p>
              <a:pPr algn="ctr"/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MUTP + MNFP</a:t>
              </a:r>
              <a:endParaRPr lang="en-US"/>
            </a:p>
          </p:txBody>
        </p:sp>
        <p:sp>
          <p:nvSpPr>
            <p:cNvPr id="10253" name="Line 59"/>
            <p:cNvSpPr>
              <a:spLocks noChangeShapeType="1"/>
            </p:cNvSpPr>
            <p:nvPr/>
          </p:nvSpPr>
          <p:spPr bwMode="auto">
            <a:xfrm>
              <a:off x="2527" y="4568"/>
              <a:ext cx="516" cy="1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Rectangle 60"/>
            <p:cNvSpPr>
              <a:spLocks noChangeArrowheads="1"/>
            </p:cNvSpPr>
            <p:nvPr/>
          </p:nvSpPr>
          <p:spPr bwMode="auto">
            <a:xfrm>
              <a:off x="3043" y="3951"/>
              <a:ext cx="860" cy="12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>
                  <a:solidFill>
                    <a:srgbClr val="000000"/>
                  </a:solidFill>
                  <a:latin typeface="Times New Roman" pitchFamily="18" charset="0"/>
                </a:rPr>
                <a:t>For Each Literal In Term</a:t>
              </a:r>
              <a:endParaRPr lang="en-US"/>
            </a:p>
          </p:txBody>
        </p:sp>
        <p:sp>
          <p:nvSpPr>
            <p:cNvPr id="10255" name="Line 64"/>
            <p:cNvSpPr>
              <a:spLocks noChangeShapeType="1"/>
            </p:cNvSpPr>
            <p:nvPr/>
          </p:nvSpPr>
          <p:spPr bwMode="auto">
            <a:xfrm>
              <a:off x="5106" y="5494"/>
              <a:ext cx="1" cy="463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Rectangle 65"/>
            <p:cNvSpPr>
              <a:spLocks noChangeArrowheads="1"/>
            </p:cNvSpPr>
            <p:nvPr/>
          </p:nvSpPr>
          <p:spPr bwMode="auto">
            <a:xfrm>
              <a:off x="4877" y="5957"/>
              <a:ext cx="1700" cy="6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Test Set =</a:t>
              </a:r>
            </a:p>
            <a:p>
              <a:pPr algn="ctr"/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MUTP + CUTPNFP</a:t>
              </a:r>
              <a:endParaRPr lang="en-US"/>
            </a:p>
          </p:txBody>
        </p:sp>
        <p:sp>
          <p:nvSpPr>
            <p:cNvPr id="10257" name="Oval 51"/>
            <p:cNvSpPr>
              <a:spLocks noChangeArrowheads="1"/>
            </p:cNvSpPr>
            <p:nvPr/>
          </p:nvSpPr>
          <p:spPr bwMode="auto">
            <a:xfrm>
              <a:off x="866" y="3957"/>
              <a:ext cx="1676" cy="108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   MUTP     </a:t>
              </a:r>
            </a:p>
            <a:p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  feasible?</a:t>
              </a:r>
              <a:endParaRPr lang="en-US"/>
            </a:p>
          </p:txBody>
        </p:sp>
        <p:sp>
          <p:nvSpPr>
            <p:cNvPr id="10258" name="Line 57"/>
            <p:cNvSpPr>
              <a:spLocks noChangeShapeType="1"/>
            </p:cNvSpPr>
            <p:nvPr/>
          </p:nvSpPr>
          <p:spPr bwMode="auto">
            <a:xfrm>
              <a:off x="1621" y="5032"/>
              <a:ext cx="2" cy="467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Rectangle 66"/>
            <p:cNvSpPr>
              <a:spLocks noChangeArrowheads="1"/>
            </p:cNvSpPr>
            <p:nvPr/>
          </p:nvSpPr>
          <p:spPr bwMode="auto">
            <a:xfrm>
              <a:off x="1017" y="5498"/>
              <a:ext cx="1734" cy="6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Test Set =</a:t>
              </a:r>
            </a:p>
            <a:p>
              <a:pPr algn="ctr"/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MUTP  +  NFP</a:t>
              </a:r>
              <a:endParaRPr lang="en-US"/>
            </a:p>
          </p:txBody>
        </p:sp>
        <p:sp>
          <p:nvSpPr>
            <p:cNvPr id="10260" name="Line 52"/>
            <p:cNvSpPr>
              <a:spLocks noChangeShapeType="1"/>
            </p:cNvSpPr>
            <p:nvPr/>
          </p:nvSpPr>
          <p:spPr bwMode="auto">
            <a:xfrm>
              <a:off x="413" y="4578"/>
              <a:ext cx="516" cy="1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Rectangle 49"/>
            <p:cNvSpPr>
              <a:spLocks noChangeArrowheads="1"/>
            </p:cNvSpPr>
            <p:nvPr/>
          </p:nvSpPr>
          <p:spPr bwMode="auto">
            <a:xfrm>
              <a:off x="-493" y="4267"/>
              <a:ext cx="860" cy="77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>
                  <a:solidFill>
                    <a:srgbClr val="000000"/>
                  </a:solidFill>
                  <a:latin typeface="Times New Roman" pitchFamily="18" charset="0"/>
                </a:rPr>
                <a:t>For Each Term</a:t>
              </a:r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FF42AA-46FE-47F9-98C5-20EACA0CDA7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0033CC"/>
                </a:solidFill>
              </a:rPr>
              <a:t>MUTP Optimization </a:t>
            </a:r>
            <a:br>
              <a:rPr lang="en-US" sz="4000" smtClean="0">
                <a:solidFill>
                  <a:srgbClr val="0033CC"/>
                </a:solidFill>
              </a:rPr>
            </a:br>
            <a:endParaRPr lang="en-US" sz="4000" smtClean="0">
              <a:solidFill>
                <a:srgbClr val="0033CC"/>
              </a:solidFill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066800"/>
            <a:ext cx="8534400" cy="56388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Minimize test set size subject to detecting LRFs with UTPs</a:t>
            </a:r>
          </a:p>
          <a:p>
            <a:pPr lvl="1" eaLnBrk="1" hangingPunct="1"/>
            <a:r>
              <a:rPr lang="en-US" sz="1600" dirty="0" smtClean="0"/>
              <a:t>LIFs Guaranteed Be Detected When LRFs are Feasible</a:t>
            </a:r>
          </a:p>
          <a:p>
            <a:pPr eaLnBrk="1" hangingPunct="1"/>
            <a:r>
              <a:rPr lang="en-US" sz="2000" dirty="0" smtClean="0"/>
              <a:t>Each UTP is a 0-1 variable (integer programming)</a:t>
            </a:r>
          </a:p>
          <a:p>
            <a:pPr eaLnBrk="1" hangingPunct="1"/>
            <a:r>
              <a:rPr lang="en-US" sz="2000" dirty="0" smtClean="0"/>
              <a:t>Each constraint represents the UTPs that detect a LRF</a:t>
            </a:r>
          </a:p>
          <a:p>
            <a:pPr eaLnBrk="1" hangingPunct="1"/>
            <a:r>
              <a:rPr lang="en-US" sz="2000" dirty="0" smtClean="0"/>
              <a:t>Can reduce number of variables and constraints by focusing on a fault called the TRF-LIF instead of the LRF (see paper for details)</a:t>
            </a:r>
          </a:p>
          <a:p>
            <a:pPr eaLnBrk="1" hangingPunct="1">
              <a:buFontTx/>
              <a:buNone/>
            </a:pPr>
            <a:endParaRPr lang="en-US" sz="2000" dirty="0" smtClean="0"/>
          </a:p>
          <a:p>
            <a:pPr eaLnBrk="1" hangingPunct="1">
              <a:buFontTx/>
              <a:buNone/>
            </a:pPr>
            <a:r>
              <a:rPr lang="en-US" sz="2000" dirty="0" err="1" smtClean="0"/>
              <a:t>ab</a:t>
            </a:r>
            <a:r>
              <a:rPr lang="en-US" sz="2000" dirty="0" smtClean="0"/>
              <a:t> + </a:t>
            </a:r>
            <a:r>
              <a:rPr lang="en-US" sz="2000" dirty="0" err="1" smtClean="0"/>
              <a:t>cd</a:t>
            </a:r>
            <a:endParaRPr lang="en-US" sz="2000" dirty="0" smtClean="0"/>
          </a:p>
          <a:p>
            <a:pPr eaLnBrk="1" hangingPunct="1">
              <a:buFontTx/>
              <a:buNone/>
            </a:pPr>
            <a:r>
              <a:rPr lang="en-US" sz="2000" dirty="0" smtClean="0"/>
              <a:t>Minimize x1100 + x1101 + x1110 + x0011 + x0111 + x1011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Subject to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x1100 + x1101 &gt;= 1    (</a:t>
            </a:r>
            <a:r>
              <a:rPr lang="en-US" sz="2000" dirty="0" err="1" smtClean="0">
                <a:solidFill>
                  <a:srgbClr val="0033CC"/>
                </a:solidFill>
              </a:rPr>
              <a:t>c</a:t>
            </a:r>
            <a:r>
              <a:rPr lang="en-US" sz="2000" dirty="0" err="1" smtClean="0"/>
              <a:t>b</a:t>
            </a:r>
            <a:r>
              <a:rPr lang="en-US" sz="2000" dirty="0" smtClean="0"/>
              <a:t> + </a:t>
            </a:r>
            <a:r>
              <a:rPr lang="en-US" sz="2000" dirty="0" err="1" smtClean="0"/>
              <a:t>cd</a:t>
            </a:r>
            <a:r>
              <a:rPr lang="en-US" sz="2000" dirty="0" smtClean="0"/>
              <a:t>)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x1110 &gt;= 1                 (</a:t>
            </a:r>
            <a:r>
              <a:rPr lang="en-US" sz="2000" dirty="0" smtClean="0">
                <a:solidFill>
                  <a:srgbClr val="0033CC"/>
                </a:solidFill>
              </a:rPr>
              <a:t>!</a:t>
            </a:r>
            <a:r>
              <a:rPr lang="en-US" sz="2000" dirty="0" err="1" smtClean="0">
                <a:solidFill>
                  <a:srgbClr val="0033CC"/>
                </a:solidFill>
              </a:rPr>
              <a:t>c</a:t>
            </a:r>
            <a:r>
              <a:rPr lang="en-US" sz="2000" dirty="0" err="1" smtClean="0"/>
              <a:t>b</a:t>
            </a:r>
            <a:r>
              <a:rPr lang="en-US" sz="2000" dirty="0" smtClean="0"/>
              <a:t> + </a:t>
            </a:r>
            <a:r>
              <a:rPr lang="en-US" sz="2000" dirty="0" err="1" smtClean="0"/>
              <a:t>cd</a:t>
            </a:r>
            <a:r>
              <a:rPr lang="en-US" sz="2000" dirty="0" smtClean="0"/>
              <a:t>)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x1100 + x1110 &gt;= 1   (</a:t>
            </a:r>
            <a:r>
              <a:rPr lang="en-US" sz="2000" dirty="0" smtClean="0">
                <a:solidFill>
                  <a:srgbClr val="0033CC"/>
                </a:solidFill>
              </a:rPr>
              <a:t>d</a:t>
            </a:r>
            <a:r>
              <a:rPr lang="en-US" sz="2000" dirty="0" smtClean="0"/>
              <a:t>b  + </a:t>
            </a:r>
            <a:r>
              <a:rPr lang="en-US" sz="2000" dirty="0" err="1" smtClean="0"/>
              <a:t>cd</a:t>
            </a:r>
            <a:r>
              <a:rPr lang="en-US" sz="2000" dirty="0" smtClean="0"/>
              <a:t>)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x1101 &gt;= 1                 (</a:t>
            </a:r>
            <a:r>
              <a:rPr lang="en-US" sz="2000" dirty="0" smtClean="0">
                <a:solidFill>
                  <a:srgbClr val="0033CC"/>
                </a:solidFill>
              </a:rPr>
              <a:t>!d</a:t>
            </a:r>
            <a:r>
              <a:rPr lang="en-US" sz="2000" dirty="0" smtClean="0"/>
              <a:t>b + </a:t>
            </a:r>
            <a:r>
              <a:rPr lang="en-US" sz="2000" dirty="0" err="1" smtClean="0"/>
              <a:t>cd</a:t>
            </a:r>
            <a:r>
              <a:rPr lang="en-US" sz="2000" dirty="0" smtClean="0"/>
              <a:t>)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…….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3C3AA1-510F-4165-B6D5-B874B072D88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33CC"/>
                </a:solidFill>
              </a:rPr>
              <a:t>CUTPNFP Optimization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8229600" cy="5257800"/>
          </a:xfrm>
        </p:spPr>
        <p:txBody>
          <a:bodyPr/>
          <a:lstStyle/>
          <a:p>
            <a:pPr eaLnBrk="1" hangingPunct="1"/>
            <a:r>
              <a:rPr lang="en-US" sz="1600" dirty="0" smtClean="0"/>
              <a:t>Minimize test set size subject to finding UTP – NFP corresponding pairs</a:t>
            </a:r>
          </a:p>
          <a:p>
            <a:pPr eaLnBrk="1" hangingPunct="1"/>
            <a:r>
              <a:rPr lang="en-US" sz="1600" dirty="0" smtClean="0"/>
              <a:t>Each point is a 0-1 variable</a:t>
            </a:r>
          </a:p>
          <a:p>
            <a:pPr eaLnBrk="1" hangingPunct="1"/>
            <a:r>
              <a:rPr lang="en-US" sz="1600" dirty="0" smtClean="0"/>
              <a:t>Constraints represent an implication that the UTP and NFP be corresponding</a:t>
            </a:r>
          </a:p>
          <a:p>
            <a:pPr eaLnBrk="1" hangingPunct="1"/>
            <a:r>
              <a:rPr lang="en-US" sz="1600" dirty="0" smtClean="0"/>
              <a:t>Additional constraint to reflect that an UTP must be selected</a:t>
            </a:r>
          </a:p>
          <a:p>
            <a:pPr eaLnBrk="1" hangingPunct="1">
              <a:buFontTx/>
              <a:buNone/>
            </a:pPr>
            <a:endParaRPr lang="en-US" sz="1600" dirty="0" smtClean="0"/>
          </a:p>
          <a:p>
            <a:pPr eaLnBrk="1" hangingPunct="1">
              <a:buFontTx/>
              <a:buNone/>
            </a:pPr>
            <a:r>
              <a:rPr lang="en-US" sz="1600" dirty="0" err="1" smtClean="0"/>
              <a:t>ab</a:t>
            </a:r>
            <a:r>
              <a:rPr lang="en-US" sz="1600" dirty="0" smtClean="0"/>
              <a:t> + </a:t>
            </a:r>
            <a:r>
              <a:rPr lang="en-US" sz="1600" dirty="0" err="1" smtClean="0"/>
              <a:t>cd</a:t>
            </a:r>
            <a:endParaRPr lang="en-US" sz="1600" dirty="0" smtClean="0"/>
          </a:p>
          <a:p>
            <a:pPr eaLnBrk="1" hangingPunct="1">
              <a:buFontTx/>
              <a:buNone/>
            </a:pPr>
            <a:r>
              <a:rPr lang="en-US" sz="1600" dirty="0" smtClean="0"/>
              <a:t>Minimize x1100 + x0100 + x1000 + x1101 + …</a:t>
            </a:r>
          </a:p>
          <a:p>
            <a:pPr eaLnBrk="1" hangingPunct="1">
              <a:buFontTx/>
              <a:buNone/>
            </a:pPr>
            <a:r>
              <a:rPr lang="en-US" sz="1600" dirty="0" smtClean="0"/>
              <a:t>Subject To</a:t>
            </a:r>
          </a:p>
          <a:p>
            <a:r>
              <a:rPr lang="en-US" sz="1600" dirty="0" smtClean="0"/>
              <a:t>x1100 &lt;= M1; -- if 1100 is selected as an UTP then M1 must = 1</a:t>
            </a:r>
          </a:p>
          <a:p>
            <a:r>
              <a:rPr lang="en-US" sz="1600" dirty="0" smtClean="0"/>
              <a:t>x0100 &gt;= M1; -- if M1 = 1, 0100 must be chosen as a NFP </a:t>
            </a:r>
          </a:p>
          <a:p>
            <a:r>
              <a:rPr lang="en-US" sz="1600" dirty="0" smtClean="0"/>
              <a:t>x1000 &gt;= M1; -- if M1 = 1, 1000 must be chosen as a NFP </a:t>
            </a:r>
          </a:p>
          <a:p>
            <a:r>
              <a:rPr lang="en-US" sz="1600" dirty="0" smtClean="0"/>
              <a:t>x1101 &lt;= M2; -- if 1101 is selected as an UTP then M2 must = 1 </a:t>
            </a:r>
          </a:p>
          <a:p>
            <a:r>
              <a:rPr lang="en-US" sz="1600" dirty="0" smtClean="0"/>
              <a:t>x0101 &gt;= M2; -- if M2 = 1, 0101 must be chosen as a NFP</a:t>
            </a:r>
          </a:p>
          <a:p>
            <a:r>
              <a:rPr lang="en-US" sz="1600" dirty="0" smtClean="0"/>
              <a:t>x1001 &gt;= M2; -- if M2 = 1,1001 must be chosen as a NFP </a:t>
            </a:r>
          </a:p>
          <a:p>
            <a:r>
              <a:rPr lang="en-US" sz="1600" dirty="0" smtClean="0"/>
              <a:t>x1110 &lt;= M3; -- if 1110 is selected as an UTP then M3 must = 1 </a:t>
            </a:r>
          </a:p>
          <a:p>
            <a:r>
              <a:rPr lang="en-US" sz="1600" dirty="0" smtClean="0"/>
              <a:t>x0110 &gt;= M3; -- if M3 = 1, 0110 must be chosen as a NFP </a:t>
            </a:r>
          </a:p>
          <a:p>
            <a:r>
              <a:rPr lang="en-US" sz="1600" dirty="0" smtClean="0"/>
              <a:t>x1010 &gt;= M3; -- if M3 = 1, 1010 must be chosen as a NFP </a:t>
            </a:r>
          </a:p>
          <a:p>
            <a:r>
              <a:rPr lang="en-US" sz="1600" dirty="0" smtClean="0"/>
              <a:t>x1100 + x1101 + x1110 &gt;= 1;  -- an UTP must be selected</a:t>
            </a:r>
          </a:p>
          <a:p>
            <a:pPr eaLnBrk="1" hangingPunct="1"/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97BA74-1772-4942-BF4B-71624500320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33CC"/>
                </a:solidFill>
              </a:rPr>
              <a:t>MNFP Optimization </a:t>
            </a:r>
            <a:br>
              <a:rPr lang="en-US" sz="4000" smtClean="0">
                <a:solidFill>
                  <a:srgbClr val="0033CC"/>
                </a:solidFill>
              </a:rPr>
            </a:br>
            <a:endParaRPr lang="en-US" sz="4000" smtClean="0">
              <a:solidFill>
                <a:srgbClr val="0033CC"/>
              </a:solidFill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447800"/>
            <a:ext cx="8534400" cy="5257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Minimize test set size subject to detecting LRFs with NFPs</a:t>
            </a:r>
          </a:p>
          <a:p>
            <a:pPr eaLnBrk="1" hangingPunct="1"/>
            <a:r>
              <a:rPr lang="en-US" sz="2400" dirty="0" smtClean="0"/>
              <a:t>Each NFP is a 0-1 variable</a:t>
            </a:r>
          </a:p>
          <a:p>
            <a:pPr eaLnBrk="1" hangingPunct="1"/>
            <a:r>
              <a:rPr lang="en-US" sz="2400" dirty="0" smtClean="0"/>
              <a:t>Each constraint represents the NFPs that detect a LRF</a:t>
            </a:r>
          </a:p>
          <a:p>
            <a:pPr eaLnBrk="1" hangingPunct="1">
              <a:buFontTx/>
              <a:buNone/>
            </a:pPr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dirty="0" err="1" smtClean="0"/>
              <a:t>ab</a:t>
            </a:r>
            <a:r>
              <a:rPr lang="en-US" sz="2400" dirty="0" smtClean="0"/>
              <a:t> + </a:t>
            </a:r>
            <a:r>
              <a:rPr lang="en-US" sz="2400" dirty="0" err="1" smtClean="0"/>
              <a:t>cd</a:t>
            </a:r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dirty="0" smtClean="0"/>
              <a:t>Minimize x0100 + x0101 + x0110 + x1000 + x1001 + x1010 ...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Subject to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x0110 &gt;= 1                    (</a:t>
            </a:r>
            <a:r>
              <a:rPr lang="en-US" sz="2400" dirty="0" err="1" smtClean="0">
                <a:solidFill>
                  <a:srgbClr val="0033CC"/>
                </a:solidFill>
              </a:rPr>
              <a:t>c</a:t>
            </a:r>
            <a:r>
              <a:rPr lang="en-US" sz="2400" dirty="0" err="1" smtClean="0"/>
              <a:t>b</a:t>
            </a:r>
            <a:r>
              <a:rPr lang="en-US" sz="2400" dirty="0" smtClean="0"/>
              <a:t> + </a:t>
            </a:r>
            <a:r>
              <a:rPr lang="en-US" sz="2400" dirty="0" err="1" smtClean="0"/>
              <a:t>cd</a:t>
            </a:r>
            <a:r>
              <a:rPr lang="en-US" sz="2400" dirty="0" smtClean="0"/>
              <a:t>)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x0100 + x0101 &gt;= 1      (</a:t>
            </a:r>
            <a:r>
              <a:rPr lang="en-US" sz="2400" dirty="0" smtClean="0">
                <a:solidFill>
                  <a:srgbClr val="0033CC"/>
                </a:solidFill>
              </a:rPr>
              <a:t>!</a:t>
            </a:r>
            <a:r>
              <a:rPr lang="en-US" sz="2400" dirty="0" err="1" smtClean="0">
                <a:solidFill>
                  <a:srgbClr val="0033CC"/>
                </a:solidFill>
              </a:rPr>
              <a:t>c</a:t>
            </a:r>
            <a:r>
              <a:rPr lang="en-US" sz="2400" dirty="0" err="1" smtClean="0"/>
              <a:t>b</a:t>
            </a:r>
            <a:r>
              <a:rPr lang="en-US" sz="2400" dirty="0" smtClean="0"/>
              <a:t> + </a:t>
            </a:r>
            <a:r>
              <a:rPr lang="en-US" sz="2400" dirty="0" err="1" smtClean="0"/>
              <a:t>cd</a:t>
            </a:r>
            <a:r>
              <a:rPr lang="en-US" sz="2400" dirty="0" smtClean="0"/>
              <a:t>)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x1001 &gt;= 1                    (</a:t>
            </a:r>
            <a:r>
              <a:rPr lang="en-US" sz="2400" dirty="0" smtClean="0">
                <a:solidFill>
                  <a:srgbClr val="0033CC"/>
                </a:solidFill>
              </a:rPr>
              <a:t>d</a:t>
            </a:r>
            <a:r>
              <a:rPr lang="en-US" sz="2400" dirty="0" smtClean="0"/>
              <a:t>b  + </a:t>
            </a:r>
            <a:r>
              <a:rPr lang="en-US" sz="2400" dirty="0" err="1" smtClean="0"/>
              <a:t>cd</a:t>
            </a:r>
            <a:r>
              <a:rPr lang="en-US" sz="2400" dirty="0" smtClean="0"/>
              <a:t>)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x1000 + x1010 &gt;= 1      (</a:t>
            </a:r>
            <a:r>
              <a:rPr lang="en-US" sz="2400" dirty="0" smtClean="0">
                <a:solidFill>
                  <a:srgbClr val="0033CC"/>
                </a:solidFill>
              </a:rPr>
              <a:t>!d</a:t>
            </a:r>
            <a:r>
              <a:rPr lang="en-US" sz="2400" dirty="0" smtClean="0"/>
              <a:t>b + </a:t>
            </a:r>
            <a:r>
              <a:rPr lang="en-US" sz="2400" dirty="0" err="1" smtClean="0"/>
              <a:t>cd</a:t>
            </a:r>
            <a:r>
              <a:rPr lang="en-US" sz="2400" dirty="0" smtClean="0"/>
              <a:t>)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…….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2A6D4B-7AD2-4A46-B3AA-E8BC3895076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33CC"/>
                </a:solidFill>
              </a:rPr>
              <a:t>Minimal-MUMCUT Optimization </a:t>
            </a:r>
            <a:br>
              <a:rPr lang="en-US" sz="4000" smtClean="0">
                <a:solidFill>
                  <a:srgbClr val="0033CC"/>
                </a:solidFill>
              </a:rPr>
            </a:br>
            <a:endParaRPr lang="en-US" sz="4000" smtClean="0">
              <a:solidFill>
                <a:srgbClr val="0033CC"/>
              </a:solidFill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8534400" cy="5257800"/>
          </a:xfrm>
        </p:spPr>
        <p:txBody>
          <a:bodyPr/>
          <a:lstStyle/>
          <a:p>
            <a:pPr eaLnBrk="1" hangingPunct="1"/>
            <a:r>
              <a:rPr lang="en-US" sz="2000" smtClean="0"/>
              <a:t>Applies optimization techniques for MUTP, CUTPNFP, and MNFP above based on criterion feasibility</a:t>
            </a:r>
          </a:p>
          <a:p>
            <a:pPr eaLnBrk="1" hangingPunct="1"/>
            <a:r>
              <a:rPr lang="en-US" sz="2000" smtClean="0"/>
              <a:t>When MUTP is feasible, can select any NFP</a:t>
            </a:r>
          </a:p>
          <a:p>
            <a:pPr eaLnBrk="1" hangingPunct="1"/>
            <a:r>
              <a:rPr lang="en-US" sz="2000" smtClean="0"/>
              <a:t>When MUTP is not feasible, but CUTPNFP is feasible, apply CUTPNFP optimization</a:t>
            </a:r>
          </a:p>
          <a:p>
            <a:pPr eaLnBrk="1" hangingPunct="1"/>
            <a:r>
              <a:rPr lang="en-US" sz="2000" smtClean="0"/>
              <a:t>Otherwise, apply MNFP optimization</a:t>
            </a:r>
          </a:p>
          <a:p>
            <a:pPr eaLnBrk="1" hangingPunct="1">
              <a:buFontTx/>
              <a:buNone/>
            </a:pPr>
            <a:endParaRPr lang="en-US" sz="2000" smtClean="0"/>
          </a:p>
          <a:p>
            <a:pPr eaLnBrk="1" hangingPunct="1">
              <a:buFontTx/>
              <a:buNone/>
            </a:pPr>
            <a:r>
              <a:rPr lang="en-US" sz="2000" smtClean="0"/>
              <a:t>ab + cd</a:t>
            </a:r>
          </a:p>
          <a:p>
            <a:pPr eaLnBrk="1" hangingPunct="1">
              <a:buFontTx/>
              <a:buNone/>
            </a:pPr>
            <a:r>
              <a:rPr lang="en-US" sz="2000" smtClean="0"/>
              <a:t>Minimize x0100 + x0101 + x0110 + x1000 + x1001 + x1010 + …</a:t>
            </a:r>
          </a:p>
          <a:p>
            <a:pPr eaLnBrk="1" hangingPunct="1">
              <a:buFontTx/>
              <a:buNone/>
            </a:pPr>
            <a:r>
              <a:rPr lang="en-US" sz="2000" smtClean="0"/>
              <a:t>Subject to</a:t>
            </a:r>
          </a:p>
          <a:p>
            <a:pPr eaLnBrk="1" hangingPunct="1">
              <a:buFontTx/>
              <a:buNone/>
            </a:pPr>
            <a:r>
              <a:rPr lang="en-US" sz="2000" smtClean="0"/>
              <a:t>x0100 + x0101 + x0110 &gt;= 1  (any NFP for a works as MUTP is feasible)</a:t>
            </a:r>
          </a:p>
          <a:p>
            <a:pPr eaLnBrk="1" hangingPunct="1">
              <a:buFontTx/>
              <a:buNone/>
            </a:pPr>
            <a:r>
              <a:rPr lang="en-US" sz="2000" smtClean="0"/>
              <a:t>x1000 + x1001 + x1010 &gt;= 1  (any NFP for b works as MUTP is feasible)</a:t>
            </a:r>
          </a:p>
          <a:p>
            <a:pPr eaLnBrk="1" hangingPunct="1">
              <a:buFontTx/>
              <a:buNone/>
            </a:pPr>
            <a:endParaRPr lang="en-US" sz="2000" smtClean="0"/>
          </a:p>
          <a:p>
            <a:pPr eaLnBrk="1" hangingPunct="1">
              <a:buFontTx/>
              <a:buNone/>
            </a:pPr>
            <a:r>
              <a:rPr lang="en-US" sz="2000" smtClean="0"/>
              <a:t>…….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2DA12C-AAFE-4749-B74C-74D7C0A68CEE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33CC"/>
                </a:solidFill>
              </a:rPr>
              <a:t>Case Study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pPr eaLnBrk="1" hangingPunct="1"/>
            <a:r>
              <a:rPr lang="en-US" sz="2400" smtClean="0"/>
              <a:t>Analyzed 19 Boolean predicates in an avionics software system (Weyuker, Chen, Lau, and Yu)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Number of unique literals range: 5 to 13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Built a tool in Java to automatically:</a:t>
            </a:r>
          </a:p>
          <a:p>
            <a:pPr eaLnBrk="1" hangingPunct="1">
              <a:buFontTx/>
              <a:buChar char="-"/>
            </a:pPr>
            <a:r>
              <a:rPr lang="en-US" sz="2400" smtClean="0"/>
              <a:t>generate MUTP, CUTPNFP, MNFP, Minimal-MUMCUT tests based on heuristics</a:t>
            </a:r>
          </a:p>
          <a:p>
            <a:pPr eaLnBrk="1" hangingPunct="1">
              <a:buFontTx/>
              <a:buChar char="-"/>
            </a:pPr>
            <a:r>
              <a:rPr lang="en-US" sz="2400" smtClean="0"/>
              <a:t>generate an optimization model that when solved by CPLEX yields minimized test sets</a:t>
            </a:r>
          </a:p>
          <a:p>
            <a:pPr eaLnBrk="1" hangingPunct="1">
              <a:buFontTx/>
              <a:buChar char="-"/>
            </a:pPr>
            <a:endParaRPr lang="en-US" sz="2400" smtClean="0"/>
          </a:p>
          <a:p>
            <a:pPr eaLnBrk="1" hangingPunct="1"/>
            <a:r>
              <a:rPr lang="en-US" sz="2400" smtClean="0"/>
              <a:t>Examined test set size and computation time difference between heuristics and optimization </a:t>
            </a:r>
          </a:p>
          <a:p>
            <a:pPr eaLnBrk="1" hangingPunct="1">
              <a:buFontTx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94543B-55C0-4525-8EC5-98E19C65B47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33CC"/>
                </a:solidFill>
              </a:rPr>
              <a:t>Average Test Set Size Results 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</p:txBody>
      </p:sp>
      <p:graphicFrame>
        <p:nvGraphicFramePr>
          <p:cNvPr id="45157" name="Group 101"/>
          <p:cNvGraphicFramePr>
            <a:graphicFrameLocks noGrp="1"/>
          </p:cNvGraphicFramePr>
          <p:nvPr/>
        </p:nvGraphicFramePr>
        <p:xfrm>
          <a:off x="990600" y="2209800"/>
          <a:ext cx="7162801" cy="2820760"/>
        </p:xfrm>
        <a:graphic>
          <a:graphicData uri="http://schemas.openxmlformats.org/drawingml/2006/table">
            <a:tbl>
              <a:tblPr/>
              <a:tblGrid>
                <a:gridCol w="1586466"/>
                <a:gridCol w="1537734"/>
                <a:gridCol w="1881702"/>
                <a:gridCol w="2156899"/>
              </a:tblGrid>
              <a:tr h="9198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Criterion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Minimized Test Set Size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Heuristic Test Set Size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Percentage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06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MUTP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100.00%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06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CUTPNFP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44.79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91.90%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06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MNFP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37.89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82.08%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06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Minimal-MUMCUT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40.37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91.85%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84309C0-852F-44E1-8C1A-4877F61FDE7A}" type="slidenum">
              <a:rPr lang="en-US" sz="1400"/>
              <a:pPr algn="r"/>
              <a:t>18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>
                <a:solidFill>
                  <a:srgbClr val="0033CC"/>
                </a:solidFill>
              </a:rPr>
              <a:t>Average Computation Time Results (sec)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</p:txBody>
      </p:sp>
      <p:graphicFrame>
        <p:nvGraphicFramePr>
          <p:cNvPr id="43013" name="Group 5"/>
          <p:cNvGraphicFramePr>
            <a:graphicFrameLocks noGrp="1"/>
          </p:cNvGraphicFramePr>
          <p:nvPr/>
        </p:nvGraphicFramePr>
        <p:xfrm>
          <a:off x="2133600" y="2133600"/>
          <a:ext cx="5005388" cy="2822258"/>
        </p:xfrm>
        <a:graphic>
          <a:graphicData uri="http://schemas.openxmlformats.org/drawingml/2006/table">
            <a:tbl>
              <a:tblPr/>
              <a:tblGrid>
                <a:gridCol w="1585913"/>
                <a:gridCol w="1538287"/>
                <a:gridCol w="1881188"/>
              </a:tblGrid>
              <a:tr h="919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Criterion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Heuristics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Optimization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(Model Generation and Solver)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MUTP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CUTPNFP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MNFP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Minimal-MUMCUT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8AF02E6-8F68-4212-B256-73E6DD2AC6CF}" type="slidenum">
              <a:rPr lang="en-US" sz="1400"/>
              <a:pPr algn="r"/>
              <a:t>19</a:t>
            </a:fld>
            <a:endParaRPr lang="en-US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>
                <a:solidFill>
                  <a:srgbClr val="0033CC"/>
                </a:solidFill>
              </a:rPr>
              <a:t>Average Optimization Model Size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</p:txBody>
      </p:sp>
      <p:graphicFrame>
        <p:nvGraphicFramePr>
          <p:cNvPr id="44037" name="Group 5"/>
          <p:cNvGraphicFramePr>
            <a:graphicFrameLocks noGrp="1"/>
          </p:cNvGraphicFramePr>
          <p:nvPr/>
        </p:nvGraphicFramePr>
        <p:xfrm>
          <a:off x="1828800" y="2133600"/>
          <a:ext cx="5005388" cy="2822258"/>
        </p:xfrm>
        <a:graphic>
          <a:graphicData uri="http://schemas.openxmlformats.org/drawingml/2006/table">
            <a:tbl>
              <a:tblPr/>
              <a:tblGrid>
                <a:gridCol w="1585913"/>
                <a:gridCol w="1538287"/>
                <a:gridCol w="1881188"/>
              </a:tblGrid>
              <a:tr h="919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Criterion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Variables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Constraints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MUTP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CUTPNFP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MNFP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Minimal-MUMCUT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8FF541-6230-4425-A709-BA9AF81F860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33CC"/>
                </a:solidFill>
              </a:rPr>
              <a:t>Outline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Motivation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	Test Sets and Coverage Criteria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	Should We Apply Well Known Optimization Techniques?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Testing DNF Predicates For Logic Faults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	Minimal DNF Summary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	DNF Faults and Fault Hierarchy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	Coverage Criteria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Optimizing DNF Criteria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Results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	Optimized Test Set Sizes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		Benefit, Computational Cost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	Optimizing Individual Tests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		Implications For Regression Testing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Thoughts On Where to Go from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8CB3E52-5903-46D9-8229-32EF87E3CCEE}" type="slidenum">
              <a:rPr lang="en-US" sz="1400"/>
              <a:pPr algn="r"/>
              <a:t>20</a:t>
            </a:fld>
            <a:endParaRPr lang="en-US" sz="1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33CC"/>
                </a:solidFill>
              </a:rPr>
              <a:t>Interpretation of Results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endParaRPr lang="en-US" smtClean="0"/>
          </a:p>
          <a:p>
            <a:r>
              <a:rPr lang="en-US" smtClean="0"/>
              <a:t>For a small difference in computation time, optimization produces smaller test sets</a:t>
            </a:r>
          </a:p>
          <a:p>
            <a:endParaRPr lang="en-US" smtClean="0"/>
          </a:p>
          <a:p>
            <a:r>
              <a:rPr lang="en-US" smtClean="0"/>
              <a:t>Running tests is time-consuming and expensive, so reducing test set size by one can be significant</a:t>
            </a:r>
          </a:p>
          <a:p>
            <a:endParaRPr lang="en-US" smtClean="0"/>
          </a:p>
          <a:p>
            <a:r>
              <a:rPr lang="en-US" smtClean="0"/>
              <a:t>Choose optimization over heuristics</a:t>
            </a:r>
          </a:p>
          <a:p>
            <a:endParaRPr lang="en-US" smtClean="0"/>
          </a:p>
          <a:p>
            <a:pPr eaLnBrk="1" hangingPunct="1"/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8AB412C-9078-42F7-8B5D-01AD89F4CA95}" type="slidenum">
              <a:rPr lang="en-US" sz="1400"/>
              <a:pPr algn="r"/>
              <a:t>21</a:t>
            </a:fld>
            <a:endParaRPr lang="en-US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33CC"/>
                </a:solidFill>
              </a:rPr>
              <a:t>Fault Detection Maximization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00200"/>
            <a:ext cx="87630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Testers have limitations on the number of tests they can run and thus it may be impossible to satisfy a criterion.  In this case, it would help to know what tests maximize fault detection subject to a given test set size.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Each point (test) is a 0-1 variable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     - x1100 represents the point (test) where a is T, b is T, c is F, d is F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     - x1100 will be 0 if it is not in the test set and 1 if it is in the test set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Each fault is a 0-1 variable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     - LIF_1_c represents a fault where literal c is inserted into term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     - LIF_1_c will be 0 if it is not detected and 1 if it is  detected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     - objective function is to maximize the sum of all the fault variables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     - a fault variable exists for each fault based on the 9 DNF fault types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AADF52-3094-4B0B-96ED-1D870BCE065D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33CC"/>
                </a:solidFill>
              </a:rPr>
              <a:t>Fault Detection Maximization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Consider ab + cd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Maximize …. + LIF_1_c + 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Subject to</a:t>
            </a:r>
          </a:p>
          <a:p>
            <a:pPr>
              <a:lnSpc>
                <a:spcPct val="80000"/>
              </a:lnSpc>
            </a:pPr>
            <a:r>
              <a:rPr lang="en-US" sz="1800" smtClean="0"/>
              <a:t>x1101 + x1100 &gt;= M_LIF_1_c; (1)</a:t>
            </a:r>
          </a:p>
          <a:p>
            <a:pPr>
              <a:lnSpc>
                <a:spcPct val="80000"/>
              </a:lnSpc>
            </a:pPr>
            <a:r>
              <a:rPr lang="en-US" sz="1800" smtClean="0"/>
              <a:t>LIF_1_c &lt;= M_LIF_1_c; (2)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/>
              <a:t>……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/>
              <a:t>LIF_1_c represents a fault where c is inserted into term 1 (ab).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If neither 1101 nor 1100 is selected, the x1101 and x1100 variables will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be 0.  For constraint (1) to hold, the variable M_LIF_1_c must then be 0.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Thus, variable LIF_1_c must be 0 as well and the fault goes undetected.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If 1101 or 1100 is selected, either x1101 and x1100 will be 1.  This allows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the variable M_LIF_1_c to be 1, which in turn allows LIF_1_c to be 1 and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thus the fault is detected.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BFFB32-97C9-48D5-9288-9B983D515F0E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33CC"/>
                </a:solidFill>
              </a:rPr>
              <a:t>Case Study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Used same predicates as in the first study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Built a tool in Java to automatically: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US" sz="2800" smtClean="0"/>
              <a:t>generate an optimization model that when solved yields a test set that </a:t>
            </a:r>
            <a:r>
              <a:rPr lang="en-US" sz="2800" smtClean="0">
                <a:solidFill>
                  <a:srgbClr val="0033CC"/>
                </a:solidFill>
              </a:rPr>
              <a:t>maximizes </a:t>
            </a:r>
            <a:r>
              <a:rPr lang="en-US" sz="2800" smtClean="0"/>
              <a:t>fault detection subject to a given test set size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US" sz="2800" smtClean="0"/>
              <a:t>generate an optimization model that when solved yields a test set that </a:t>
            </a:r>
            <a:r>
              <a:rPr lang="en-US" sz="2800" smtClean="0">
                <a:solidFill>
                  <a:srgbClr val="0033CC"/>
                </a:solidFill>
              </a:rPr>
              <a:t>minimizes </a:t>
            </a:r>
            <a:r>
              <a:rPr lang="en-US" sz="2800" smtClean="0"/>
              <a:t>fault detection subject to a given test set size (by flipping constraints in the model)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Used the tool to compare test set size between a best, random, and worst case scenario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A9FF1-8128-4AED-9884-15E6C143CE40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33CC"/>
                </a:solidFill>
              </a:rPr>
              <a:t>Case Study Results 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FontTx/>
              <a:buNone/>
            </a:pPr>
            <a:r>
              <a:rPr lang="en-US" sz="2400" dirty="0" smtClean="0"/>
              <a:t>Amongst all 19 predicates:</a:t>
            </a:r>
          </a:p>
          <a:p>
            <a:r>
              <a:rPr lang="en-US" sz="2400" dirty="0" smtClean="0"/>
              <a:t>As many as 288 times more faults are detected in the best case than the worst case for a single test.</a:t>
            </a:r>
          </a:p>
          <a:p>
            <a:r>
              <a:rPr lang="en-US" sz="2400" dirty="0" smtClean="0"/>
              <a:t>As many as 7 times more faults are detected in the best case than the random case for a single test.</a:t>
            </a:r>
          </a:p>
          <a:p>
            <a:pPr>
              <a:buFontTx/>
              <a:buNone/>
            </a:pPr>
            <a:r>
              <a:rPr lang="en-US" sz="2400" smtClean="0"/>
              <a:t>Implication for regression testing</a:t>
            </a:r>
          </a:p>
          <a:p>
            <a:endParaRPr lang="en-US" dirty="0" smtClean="0"/>
          </a:p>
        </p:txBody>
      </p:sp>
      <p:graphicFrame>
        <p:nvGraphicFramePr>
          <p:cNvPr id="23580" name="Group 28"/>
          <p:cNvGraphicFramePr>
            <a:graphicFrameLocks noGrp="1"/>
          </p:cNvGraphicFramePr>
          <p:nvPr/>
        </p:nvGraphicFramePr>
        <p:xfrm>
          <a:off x="2438400" y="1524000"/>
          <a:ext cx="4313238" cy="2022159"/>
        </p:xfrm>
        <a:graphic>
          <a:graphicData uri="http://schemas.openxmlformats.org/drawingml/2006/table">
            <a:tbl>
              <a:tblPr/>
              <a:tblGrid>
                <a:gridCol w="1843088"/>
                <a:gridCol w="2470150"/>
              </a:tblGrid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Scenario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Fault Detection Percentage for 1 test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Worst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Random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6.13%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15.97%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59D7193-A64C-4C9C-9E3E-F43AF515C559}" type="slidenum">
              <a:rPr lang="en-US" sz="1400"/>
              <a:pPr algn="r"/>
              <a:t>25</a:t>
            </a:fld>
            <a:endParaRPr lang="en-US" sz="140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33CC"/>
                </a:solidFill>
              </a:rPr>
              <a:t>Case Study Results 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endParaRPr lang="en-US" sz="4000" smtClean="0"/>
          </a:p>
          <a:p>
            <a:endParaRPr lang="en-US" sz="4000" smtClean="0"/>
          </a:p>
          <a:p>
            <a:endParaRPr lang="en-US" sz="4000" smtClean="0"/>
          </a:p>
          <a:p>
            <a:endParaRPr lang="en-US" sz="4000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endParaRPr lang="en-US" sz="4000" smtClean="0"/>
          </a:p>
        </p:txBody>
      </p:sp>
      <p:graphicFrame>
        <p:nvGraphicFramePr>
          <p:cNvPr id="42012" name="Object 28"/>
          <p:cNvGraphicFramePr>
            <a:graphicFrameLocks noChangeAspect="1"/>
          </p:cNvGraphicFramePr>
          <p:nvPr/>
        </p:nvGraphicFramePr>
        <p:xfrm>
          <a:off x="990600" y="1600200"/>
          <a:ext cx="6972300" cy="4067175"/>
        </p:xfrm>
        <a:graphic>
          <a:graphicData uri="http://schemas.openxmlformats.org/presentationml/2006/ole">
            <p:oleObj spid="_x0000_s42012" name="Chart" r:id="rId3" imgW="6972300" imgH="4067251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A17FF50-268A-4593-9587-E62C6BF13B93}" type="slidenum">
              <a:rPr lang="en-US" sz="1400"/>
              <a:pPr algn="r"/>
              <a:t>26</a:t>
            </a:fld>
            <a:endParaRPr 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33CC"/>
                </a:solidFill>
              </a:rPr>
              <a:t>Fraser and Gargantini Study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820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Found fault detecting tests for the same 19 predicates by formalizing the problem as a logic satisfiability problem which can be solved by a SAT </a:t>
            </a:r>
            <a:r>
              <a:rPr lang="en-US" sz="2000" smtClean="0">
                <a:solidFill>
                  <a:srgbClr val="0033CC"/>
                </a:solidFill>
              </a:rPr>
              <a:t>algorithm</a:t>
            </a:r>
            <a:r>
              <a:rPr lang="en-US" sz="2000" smtClean="0"/>
              <a:t> (not </a:t>
            </a:r>
            <a:r>
              <a:rPr lang="en-US" sz="2000" smtClean="0">
                <a:solidFill>
                  <a:srgbClr val="0033CC"/>
                </a:solidFill>
              </a:rPr>
              <a:t>optimization</a:t>
            </a:r>
            <a:r>
              <a:rPr lang="en-US" sz="2000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3 approaches</a:t>
            </a:r>
          </a:p>
          <a:p>
            <a:pPr eaLnBrk="1" hangingPunct="1">
              <a:lnSpc>
                <a:spcPct val="90000"/>
              </a:lnSpc>
              <a:buFontTx/>
              <a:buAutoNum type="arabicParenR"/>
            </a:pPr>
            <a:r>
              <a:rPr lang="en-US" sz="2000" smtClean="0"/>
              <a:t>Minimal-MUMCUT heuristic </a:t>
            </a:r>
            <a:r>
              <a:rPr lang="en-US" sz="2000" smtClean="0">
                <a:sym typeface="Wingdings" pitchFamily="2" charset="2"/>
              </a:rPr>
              <a:t> every test needed for fault detection</a:t>
            </a:r>
          </a:p>
          <a:p>
            <a:pPr eaLnBrk="1" hangingPunct="1">
              <a:lnSpc>
                <a:spcPct val="90000"/>
              </a:lnSpc>
              <a:buFontTx/>
              <a:buAutoNum type="arabicParenR"/>
            </a:pPr>
            <a:r>
              <a:rPr lang="en-US" sz="2000" smtClean="0"/>
              <a:t>Satisfiability Algorithm </a:t>
            </a:r>
            <a:r>
              <a:rPr lang="en-US" sz="2000" smtClean="0">
                <a:sym typeface="Wingdings" pitchFamily="2" charset="2"/>
              </a:rPr>
              <a:t> improves on heuristic</a:t>
            </a:r>
            <a:endParaRPr lang="en-US" sz="2000" smtClean="0"/>
          </a:p>
          <a:p>
            <a:pPr eaLnBrk="1" hangingPunct="1">
              <a:lnSpc>
                <a:spcPct val="90000"/>
              </a:lnSpc>
              <a:buFontTx/>
              <a:buAutoNum type="arabicParenR"/>
            </a:pPr>
            <a:r>
              <a:rPr lang="en-US" sz="2000" smtClean="0"/>
              <a:t>Optimization </a:t>
            </a:r>
            <a:r>
              <a:rPr lang="en-US" sz="2000" smtClean="0">
                <a:sym typeface="Wingdings" pitchFamily="2" charset="2"/>
              </a:rPr>
              <a:t> guaranteed smallest test set size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</p:txBody>
      </p:sp>
      <p:graphicFrame>
        <p:nvGraphicFramePr>
          <p:cNvPr id="24614" name="Group 38"/>
          <p:cNvGraphicFramePr>
            <a:graphicFrameLocks noGrp="1"/>
          </p:cNvGraphicFramePr>
          <p:nvPr/>
        </p:nvGraphicFramePr>
        <p:xfrm>
          <a:off x="1143000" y="4876800"/>
          <a:ext cx="6553200" cy="1020445"/>
        </p:xfrm>
        <a:graphic>
          <a:graphicData uri="http://schemas.openxmlformats.org/drawingml/2006/table">
            <a:tbl>
              <a:tblPr/>
              <a:tblGrid>
                <a:gridCol w="1905000"/>
                <a:gridCol w="1524000"/>
                <a:gridCol w="1524000"/>
                <a:gridCol w="1600200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Minimal-MUMCUT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Satisfiability Algorithm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Optimization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Avg Test Set Size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42.37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40.37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273AA7-3615-40BB-9E86-929ED39020AC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33CC"/>
                </a:solidFill>
              </a:rPr>
              <a:t>Conclusion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Applied optimization techniques in the Minimal DNF logic testing domain to:</a:t>
            </a:r>
          </a:p>
          <a:p>
            <a:pPr eaLnBrk="1" hangingPunct="1">
              <a:lnSpc>
                <a:spcPct val="90000"/>
              </a:lnSpc>
              <a:buFontTx/>
              <a:buAutoNum type="arabicParenR"/>
            </a:pPr>
            <a:r>
              <a:rPr lang="en-US" sz="2400" smtClean="0"/>
              <a:t>Minimize test set size subject to guaranteeing fault detection (by satisfying a given criterion) </a:t>
            </a:r>
          </a:p>
          <a:p>
            <a:pPr eaLnBrk="1" hangingPunct="1">
              <a:lnSpc>
                <a:spcPct val="90000"/>
              </a:lnSpc>
              <a:buFontTx/>
              <a:buAutoNum type="arabicParenR"/>
            </a:pPr>
            <a:r>
              <a:rPr lang="en-US" sz="2400" smtClean="0"/>
              <a:t>Maximize fault detection subject to a certain test set size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Case study showed for a small sacrifice in computation time, optimization produced smaller test sets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Case study showed large difference in fault detection between a best, random, and worst case scenario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Applications in testing of programs with large predicates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273AA7-3615-40BB-9E86-929ED39020AC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33CC"/>
                </a:solidFill>
              </a:rPr>
              <a:t>Thoughts On Where To Go Next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Reformulating Model To Handle Infeasible Tests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Crucial for Handling Predicates Embedded In Code</a:t>
            </a:r>
            <a:endParaRPr lang="en-US" sz="16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Requires Removal Of Some Constraints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Some Faults Become May Become Equivalent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Hence Constraint To Trigger Fault is Infeasible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Also Requires Adding Additional Constraints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Fault Hierarchy Only Applies For Feasible Faults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Applying Optimization To Other Coverage Criteria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err="1" smtClean="0"/>
              <a:t>Eg</a:t>
            </a:r>
            <a:r>
              <a:rPr lang="en-US" sz="2000" dirty="0" smtClean="0"/>
              <a:t>:  Branch Coverage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Building Optimal “Test Databases”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Given a Query With A Particular “Where” Clause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What Minimal Database Guarantees Detecting All 9 Faults in Query</a:t>
            </a:r>
            <a:r>
              <a:rPr lang="en-US" sz="2000" dirty="0" smtClean="0"/>
              <a:t>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Tool Available at </a:t>
            </a:r>
            <a:r>
              <a:rPr lang="en-US" sz="2400" dirty="0" err="1" smtClean="0"/>
              <a:t>Ammann</a:t>
            </a:r>
            <a:r>
              <a:rPr lang="en-US" sz="2400" dirty="0" smtClean="0"/>
              <a:t>/Offutt </a:t>
            </a:r>
            <a:r>
              <a:rPr lang="en-US" sz="2400" dirty="0" smtClean="0">
                <a:hlinkClick r:id="rId2"/>
              </a:rPr>
              <a:t>Book Web Site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200" dirty="0" smtClean="0"/>
              <a:t>http://cs.gmu.edu/~offutt/softwaretest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8FF541-6230-4425-A709-BA9AF81F860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33CC"/>
                </a:solidFill>
              </a:rPr>
              <a:t>Motivation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Test Sets and Coverage Criteria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	Problem 1:  Find Test Set that Satisfies Criterion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		Very Common Approach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		Often Tests Are Redundant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	Problem 2:  Find </a:t>
            </a:r>
            <a:r>
              <a:rPr lang="en-US" sz="2000" i="1" dirty="0" smtClean="0">
                <a:solidFill>
                  <a:schemeClr val="tx2"/>
                </a:solidFill>
              </a:rPr>
              <a:t>Minimal </a:t>
            </a:r>
            <a:r>
              <a:rPr lang="en-US" sz="2000" dirty="0" smtClean="0">
                <a:solidFill>
                  <a:schemeClr val="tx2"/>
                </a:solidFill>
              </a:rPr>
              <a:t>Test Set that Satisfies Criterion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		Given A Test Set, Throw Out Redundant Tests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		Now Every Test Is There For a Reason!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	Problem 3:  Find </a:t>
            </a:r>
            <a:r>
              <a:rPr lang="en-US" sz="2000" i="1" dirty="0" smtClean="0">
                <a:solidFill>
                  <a:schemeClr val="tx2"/>
                </a:solidFill>
              </a:rPr>
              <a:t>Minimum</a:t>
            </a:r>
            <a:r>
              <a:rPr lang="en-US" sz="2000" dirty="0" smtClean="0">
                <a:solidFill>
                  <a:schemeClr val="tx2"/>
                </a:solidFill>
              </a:rPr>
              <a:t> Test Set that Satisfies Criterion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		Generally Much Harder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		Can’t Be Found With “Local” Information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		Need To Make Globally Optimal Choices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Question: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	Is It Useful To Recast Coverage As Standard Optimization Problem?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		Gain?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		Cost?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Here We Address This Question In Context Of DNF Logic Testing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AC6F6D-B4C4-464F-9F00-A62EF7F52F5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CC"/>
                </a:solidFill>
              </a:rPr>
              <a:t>Minimal DNF Summary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smtClean="0"/>
              <a:t>Terms separated by OR, literals by AND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smtClean="0"/>
              <a:t>	</a:t>
            </a:r>
            <a:r>
              <a:rPr lang="en-US" sz="2400" u="sng" smtClean="0">
                <a:solidFill>
                  <a:srgbClr val="33CC33"/>
                </a:solidFill>
              </a:rPr>
              <a:t>ab + a!c</a:t>
            </a:r>
            <a:r>
              <a:rPr lang="en-US" sz="2400" smtClean="0"/>
              <a:t>  vs.  </a:t>
            </a:r>
            <a:r>
              <a:rPr lang="en-US" sz="2400" smtClean="0">
                <a:solidFill>
                  <a:srgbClr val="FF0000"/>
                </a:solidFill>
              </a:rPr>
              <a:t>a(b + !c)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smtClean="0"/>
              <a:t>Make each term true and other terms false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smtClean="0"/>
              <a:t>	</a:t>
            </a:r>
            <a:r>
              <a:rPr lang="en-US" sz="2400" u="sng" smtClean="0">
                <a:solidFill>
                  <a:srgbClr val="33CC33"/>
                </a:solidFill>
              </a:rPr>
              <a:t>ab + ac</a:t>
            </a:r>
            <a:r>
              <a:rPr lang="en-US" sz="2400" smtClean="0"/>
              <a:t>   vs.  </a:t>
            </a:r>
            <a:r>
              <a:rPr lang="en-US" sz="2400" smtClean="0">
                <a:solidFill>
                  <a:srgbClr val="FF0000"/>
                </a:solidFill>
              </a:rPr>
              <a:t>ab + abc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smtClean="0"/>
              <a:t>Impossible to remove a literal without changing the predicate semantics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smtClean="0"/>
              <a:t>	</a:t>
            </a:r>
            <a:r>
              <a:rPr lang="en-US" sz="2400" u="sng" smtClean="0">
                <a:solidFill>
                  <a:srgbClr val="33CC33"/>
                </a:solidFill>
              </a:rPr>
              <a:t>ab</a:t>
            </a:r>
            <a:r>
              <a:rPr lang="en-US" sz="2400" smtClean="0"/>
              <a:t>           vs.  </a:t>
            </a:r>
            <a:r>
              <a:rPr lang="en-US" sz="2400" smtClean="0">
                <a:solidFill>
                  <a:srgbClr val="FF0000"/>
                </a:solidFill>
              </a:rPr>
              <a:t>abc + ab!c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smtClean="0">
                <a:solidFill>
                  <a:srgbClr val="33CC33"/>
                </a:solidFill>
              </a:rPr>
              <a:t>Green</a:t>
            </a:r>
            <a:r>
              <a:rPr lang="en-US" sz="2400" smtClean="0"/>
              <a:t> – in minimal DNF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Red</a:t>
            </a:r>
            <a:r>
              <a:rPr lang="en-US" sz="2400" smtClean="0"/>
              <a:t>    – not in minimal DNF</a:t>
            </a:r>
            <a:endParaRPr lang="en-US" sz="24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4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DACABE-BA22-4EF6-B0C9-43599147A12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CC"/>
                </a:solidFill>
              </a:rPr>
              <a:t>Nine Minimal DNF Logic Faults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Original: ab + bc</a:t>
            </a:r>
          </a:p>
          <a:p>
            <a:pPr>
              <a:lnSpc>
                <a:spcPct val="9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400" smtClean="0"/>
              <a:t>Expression Negation Fault (ENF)      </a:t>
            </a:r>
            <a:r>
              <a:rPr lang="en-US" sz="2400" smtClean="0">
                <a:solidFill>
                  <a:srgbClr val="0033CC"/>
                </a:solidFill>
              </a:rPr>
              <a:t>!(</a:t>
            </a:r>
            <a:r>
              <a:rPr lang="en-US" sz="2400" smtClean="0"/>
              <a:t>ab + bc</a:t>
            </a:r>
            <a:r>
              <a:rPr lang="en-US" sz="2400" smtClean="0">
                <a:solidFill>
                  <a:srgbClr val="0033CC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Operator Reference Fault (ORF)            a</a:t>
            </a:r>
            <a:r>
              <a:rPr lang="en-US" sz="2400" smtClean="0">
                <a:solidFill>
                  <a:srgbClr val="0033CC"/>
                </a:solidFill>
              </a:rPr>
              <a:t>bb</a:t>
            </a:r>
            <a:r>
              <a:rPr lang="en-US" sz="2400" smtClean="0"/>
              <a:t>c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Operator Reference Fault (ORF)      </a:t>
            </a:r>
            <a:r>
              <a:rPr lang="en-US" sz="2400" smtClean="0">
                <a:solidFill>
                  <a:srgbClr val="0033CC"/>
                </a:solidFill>
              </a:rPr>
              <a:t>a + b </a:t>
            </a:r>
            <a:r>
              <a:rPr lang="en-US" sz="2400" smtClean="0"/>
              <a:t>+ bc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Term Negation Fault (TNF)               </a:t>
            </a:r>
            <a:r>
              <a:rPr lang="en-US" sz="2400" smtClean="0">
                <a:solidFill>
                  <a:srgbClr val="0033CC"/>
                </a:solidFill>
              </a:rPr>
              <a:t>!(</a:t>
            </a:r>
            <a:r>
              <a:rPr lang="en-US" sz="2400" smtClean="0"/>
              <a:t>ab</a:t>
            </a:r>
            <a:r>
              <a:rPr lang="en-US" sz="2400" smtClean="0">
                <a:solidFill>
                  <a:srgbClr val="0033CC"/>
                </a:solidFill>
              </a:rPr>
              <a:t>)</a:t>
            </a:r>
            <a:r>
              <a:rPr lang="en-US" sz="2400" smtClean="0"/>
              <a:t> + bc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Term Omission Fault (TOF)                          bc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Literal Negation Fault (LNF)                </a:t>
            </a:r>
            <a:r>
              <a:rPr lang="en-US" sz="2400" smtClean="0">
                <a:solidFill>
                  <a:srgbClr val="0033CC"/>
                </a:solidFill>
              </a:rPr>
              <a:t>!</a:t>
            </a:r>
            <a:r>
              <a:rPr lang="en-US" sz="2400" smtClean="0"/>
              <a:t>ab + bc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Literal Insertion Fault (LIF)                  ab</a:t>
            </a:r>
            <a:r>
              <a:rPr lang="en-US" sz="2400" smtClean="0">
                <a:solidFill>
                  <a:srgbClr val="0033CC"/>
                </a:solidFill>
              </a:rPr>
              <a:t>c</a:t>
            </a:r>
            <a:r>
              <a:rPr lang="en-US" sz="2400" smtClean="0"/>
              <a:t> + bc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Literal Reference Fault (LRF)                a</a:t>
            </a:r>
            <a:r>
              <a:rPr lang="en-US" sz="2400" smtClean="0">
                <a:solidFill>
                  <a:srgbClr val="0033CC"/>
                </a:solidFill>
              </a:rPr>
              <a:t>c</a:t>
            </a:r>
            <a:r>
              <a:rPr lang="en-US" sz="2400" smtClean="0"/>
              <a:t> + bc 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Literal Omission Fault (LOF)                   a + bc</a:t>
            </a:r>
          </a:p>
          <a:p>
            <a:pPr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595313" y="96838"/>
            <a:ext cx="7953375" cy="939800"/>
          </a:xfrm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</a:rPr>
              <a:t>Fault Detection Hierarchy</a:t>
            </a:r>
            <a:endParaRPr lang="en-US" dirty="0" smtClean="0"/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5029200" y="2555875"/>
            <a:ext cx="404813" cy="315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3679825" y="5603875"/>
            <a:ext cx="1782763" cy="835025"/>
            <a:chOff x="2318" y="3351"/>
            <a:chExt cx="1123" cy="526"/>
          </a:xfrm>
        </p:grpSpPr>
        <p:sp>
          <p:nvSpPr>
            <p:cNvPr id="21547" name="Text Box 11"/>
            <p:cNvSpPr txBox="1">
              <a:spLocks noChangeArrowheads="1"/>
            </p:cNvSpPr>
            <p:nvPr/>
          </p:nvSpPr>
          <p:spPr bwMode="auto">
            <a:xfrm>
              <a:off x="2318" y="3351"/>
              <a:ext cx="1123" cy="526"/>
            </a:xfrm>
            <a:prstGeom prst="rect">
              <a:avLst/>
            </a:prstGeom>
            <a:solidFill>
              <a:srgbClr val="0066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</a:rPr>
                <a:t>Expression Negation Fault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</a:rPr>
                <a:t>ENF</a:t>
              </a:r>
            </a:p>
          </p:txBody>
        </p:sp>
        <p:sp>
          <p:nvSpPr>
            <p:cNvPr id="21548" name="Line 12"/>
            <p:cNvSpPr>
              <a:spLocks noChangeShapeType="1"/>
            </p:cNvSpPr>
            <p:nvPr/>
          </p:nvSpPr>
          <p:spPr bwMode="auto">
            <a:xfrm flipV="1">
              <a:off x="2420" y="3646"/>
              <a:ext cx="925" cy="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896938" y="935038"/>
            <a:ext cx="1820862" cy="835025"/>
            <a:chOff x="3145" y="576"/>
            <a:chExt cx="1099" cy="526"/>
          </a:xfrm>
        </p:grpSpPr>
        <p:sp>
          <p:nvSpPr>
            <p:cNvPr id="21545" name="Text Box 23"/>
            <p:cNvSpPr txBox="1">
              <a:spLocks noChangeArrowheads="1"/>
            </p:cNvSpPr>
            <p:nvPr/>
          </p:nvSpPr>
          <p:spPr bwMode="auto">
            <a:xfrm>
              <a:off x="3145" y="576"/>
              <a:ext cx="1099" cy="526"/>
            </a:xfrm>
            <a:prstGeom prst="rect">
              <a:avLst/>
            </a:prstGeom>
            <a:solidFill>
              <a:srgbClr val="0066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</a:rPr>
                <a:t>Literal Insertion Fault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</a:rPr>
                <a:t>LIF</a:t>
              </a:r>
            </a:p>
          </p:txBody>
        </p:sp>
        <p:sp>
          <p:nvSpPr>
            <p:cNvPr id="21546" name="Line 24"/>
            <p:cNvSpPr>
              <a:spLocks noChangeShapeType="1"/>
            </p:cNvSpPr>
            <p:nvPr/>
          </p:nvSpPr>
          <p:spPr bwMode="auto">
            <a:xfrm>
              <a:off x="3225" y="879"/>
              <a:ext cx="9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0" name="Line 38"/>
          <p:cNvSpPr>
            <a:spLocks noChangeShapeType="1"/>
          </p:cNvSpPr>
          <p:nvPr/>
        </p:nvSpPr>
        <p:spPr bwMode="auto">
          <a:xfrm>
            <a:off x="1779588" y="4522788"/>
            <a:ext cx="1874837" cy="153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1" name="Line 41"/>
          <p:cNvSpPr>
            <a:spLocks noChangeShapeType="1"/>
          </p:cNvSpPr>
          <p:nvPr/>
        </p:nvSpPr>
        <p:spPr bwMode="auto">
          <a:xfrm>
            <a:off x="2725738" y="1392238"/>
            <a:ext cx="882650" cy="212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920750" y="2255838"/>
            <a:ext cx="1871663" cy="835025"/>
            <a:chOff x="3153" y="1294"/>
            <a:chExt cx="1092" cy="526"/>
          </a:xfrm>
        </p:grpSpPr>
        <p:sp>
          <p:nvSpPr>
            <p:cNvPr id="21543" name="Text Box 20"/>
            <p:cNvSpPr txBox="1">
              <a:spLocks noChangeArrowheads="1"/>
            </p:cNvSpPr>
            <p:nvPr/>
          </p:nvSpPr>
          <p:spPr bwMode="auto">
            <a:xfrm>
              <a:off x="3153" y="1294"/>
              <a:ext cx="1092" cy="526"/>
            </a:xfrm>
            <a:prstGeom prst="rect">
              <a:avLst/>
            </a:prstGeom>
            <a:solidFill>
              <a:srgbClr val="0066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</a:rPr>
                <a:t>Term Omission Fault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</a:rPr>
                <a:t>TOF</a:t>
              </a:r>
            </a:p>
          </p:txBody>
        </p:sp>
        <p:sp>
          <p:nvSpPr>
            <p:cNvPr id="21544" name="Line 21"/>
            <p:cNvSpPr>
              <a:spLocks noChangeShapeType="1"/>
            </p:cNvSpPr>
            <p:nvPr/>
          </p:nvSpPr>
          <p:spPr bwMode="auto">
            <a:xfrm>
              <a:off x="3233" y="1603"/>
              <a:ext cx="93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3630613" y="1589088"/>
            <a:ext cx="1836737" cy="835025"/>
            <a:chOff x="3153" y="1294"/>
            <a:chExt cx="1092" cy="487"/>
          </a:xfrm>
        </p:grpSpPr>
        <p:sp>
          <p:nvSpPr>
            <p:cNvPr id="21541" name="Text Box 48"/>
            <p:cNvSpPr txBox="1">
              <a:spLocks noChangeArrowheads="1"/>
            </p:cNvSpPr>
            <p:nvPr/>
          </p:nvSpPr>
          <p:spPr bwMode="auto">
            <a:xfrm>
              <a:off x="3153" y="1294"/>
              <a:ext cx="1092" cy="487"/>
            </a:xfrm>
            <a:prstGeom prst="rect">
              <a:avLst/>
            </a:prstGeom>
            <a:solidFill>
              <a:srgbClr val="0066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</a:rPr>
                <a:t>Literal Reference Fault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</a:rPr>
                <a:t>LRF</a:t>
              </a:r>
            </a:p>
          </p:txBody>
        </p:sp>
        <p:sp>
          <p:nvSpPr>
            <p:cNvPr id="21542" name="Line 49"/>
            <p:cNvSpPr>
              <a:spLocks noChangeShapeType="1"/>
            </p:cNvSpPr>
            <p:nvPr/>
          </p:nvSpPr>
          <p:spPr bwMode="auto">
            <a:xfrm>
              <a:off x="3233" y="1579"/>
              <a:ext cx="93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625850" y="2917825"/>
            <a:ext cx="1847850" cy="835025"/>
            <a:chOff x="3153" y="1294"/>
            <a:chExt cx="1092" cy="526"/>
          </a:xfrm>
        </p:grpSpPr>
        <p:sp>
          <p:nvSpPr>
            <p:cNvPr id="21539" name="Text Box 54"/>
            <p:cNvSpPr txBox="1">
              <a:spLocks noChangeArrowheads="1"/>
            </p:cNvSpPr>
            <p:nvPr/>
          </p:nvSpPr>
          <p:spPr bwMode="auto">
            <a:xfrm>
              <a:off x="3153" y="1294"/>
              <a:ext cx="1092" cy="526"/>
            </a:xfrm>
            <a:prstGeom prst="rect">
              <a:avLst/>
            </a:prstGeom>
            <a:solidFill>
              <a:srgbClr val="0066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</a:rPr>
                <a:t>Literal Negation Fault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</a:rPr>
                <a:t>LNF</a:t>
              </a:r>
            </a:p>
          </p:txBody>
        </p:sp>
        <p:sp>
          <p:nvSpPr>
            <p:cNvPr id="21540" name="Line 55"/>
            <p:cNvSpPr>
              <a:spLocks noChangeShapeType="1"/>
            </p:cNvSpPr>
            <p:nvPr/>
          </p:nvSpPr>
          <p:spPr bwMode="auto">
            <a:xfrm>
              <a:off x="3233" y="1603"/>
              <a:ext cx="93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50"/>
          <p:cNvGrpSpPr>
            <a:grpSpLocks/>
          </p:cNvGrpSpPr>
          <p:nvPr/>
        </p:nvGrpSpPr>
        <p:grpSpPr bwMode="auto">
          <a:xfrm>
            <a:off x="927100" y="3665538"/>
            <a:ext cx="1817688" cy="835025"/>
            <a:chOff x="3153" y="1294"/>
            <a:chExt cx="1092" cy="526"/>
          </a:xfrm>
        </p:grpSpPr>
        <p:sp>
          <p:nvSpPr>
            <p:cNvPr id="21537" name="Text Box 51"/>
            <p:cNvSpPr txBox="1">
              <a:spLocks noChangeArrowheads="1"/>
            </p:cNvSpPr>
            <p:nvPr/>
          </p:nvSpPr>
          <p:spPr bwMode="auto">
            <a:xfrm>
              <a:off x="3153" y="1294"/>
              <a:ext cx="1092" cy="526"/>
            </a:xfrm>
            <a:prstGeom prst="rect">
              <a:avLst/>
            </a:prstGeom>
            <a:solidFill>
              <a:srgbClr val="0066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</a:rPr>
                <a:t>Operator Reference Fault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</a:rPr>
                <a:t>ORF+</a:t>
              </a:r>
            </a:p>
          </p:txBody>
        </p:sp>
        <p:sp>
          <p:nvSpPr>
            <p:cNvPr id="21538" name="Line 52"/>
            <p:cNvSpPr>
              <a:spLocks noChangeShapeType="1"/>
            </p:cNvSpPr>
            <p:nvPr/>
          </p:nvSpPr>
          <p:spPr bwMode="auto">
            <a:xfrm>
              <a:off x="3233" y="1617"/>
              <a:ext cx="93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56"/>
          <p:cNvGrpSpPr>
            <a:grpSpLocks/>
          </p:cNvGrpSpPr>
          <p:nvPr/>
        </p:nvGrpSpPr>
        <p:grpSpPr bwMode="auto">
          <a:xfrm>
            <a:off x="6376988" y="2117725"/>
            <a:ext cx="1870075" cy="835025"/>
            <a:chOff x="3153" y="1294"/>
            <a:chExt cx="1092" cy="539"/>
          </a:xfrm>
        </p:grpSpPr>
        <p:sp>
          <p:nvSpPr>
            <p:cNvPr id="21535" name="Text Box 57"/>
            <p:cNvSpPr txBox="1">
              <a:spLocks noChangeArrowheads="1"/>
            </p:cNvSpPr>
            <p:nvPr/>
          </p:nvSpPr>
          <p:spPr bwMode="auto">
            <a:xfrm>
              <a:off x="3153" y="1294"/>
              <a:ext cx="1092" cy="539"/>
            </a:xfrm>
            <a:prstGeom prst="rect">
              <a:avLst/>
            </a:prstGeom>
            <a:solidFill>
              <a:srgbClr val="0066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</a:rPr>
                <a:t>Literal Omission Fault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</a:rPr>
                <a:t>LOF</a:t>
              </a:r>
            </a:p>
          </p:txBody>
        </p:sp>
        <p:sp>
          <p:nvSpPr>
            <p:cNvPr id="21536" name="Line 58"/>
            <p:cNvSpPr>
              <a:spLocks noChangeShapeType="1"/>
            </p:cNvSpPr>
            <p:nvPr/>
          </p:nvSpPr>
          <p:spPr bwMode="auto">
            <a:xfrm>
              <a:off x="3233" y="1617"/>
              <a:ext cx="93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7" name="Line 63"/>
          <p:cNvSpPr>
            <a:spLocks noChangeShapeType="1"/>
          </p:cNvSpPr>
          <p:nvPr/>
        </p:nvSpPr>
        <p:spPr bwMode="auto">
          <a:xfrm flipH="1">
            <a:off x="1841500" y="1787525"/>
            <a:ext cx="3175" cy="425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8" name="Line 66"/>
          <p:cNvSpPr>
            <a:spLocks noChangeShapeType="1"/>
          </p:cNvSpPr>
          <p:nvPr/>
        </p:nvSpPr>
        <p:spPr bwMode="auto">
          <a:xfrm>
            <a:off x="4562475" y="5113338"/>
            <a:ext cx="22225" cy="463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9" name="Line 63"/>
          <p:cNvSpPr>
            <a:spLocks noChangeShapeType="1"/>
          </p:cNvSpPr>
          <p:nvPr/>
        </p:nvSpPr>
        <p:spPr bwMode="auto">
          <a:xfrm flipH="1">
            <a:off x="1841500" y="3127375"/>
            <a:ext cx="3175" cy="4683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9" name="Group 53"/>
          <p:cNvGrpSpPr>
            <a:grpSpLocks/>
          </p:cNvGrpSpPr>
          <p:nvPr/>
        </p:nvGrpSpPr>
        <p:grpSpPr bwMode="auto">
          <a:xfrm>
            <a:off x="3636963" y="4276725"/>
            <a:ext cx="1847850" cy="835025"/>
            <a:chOff x="3153" y="1294"/>
            <a:chExt cx="1092" cy="526"/>
          </a:xfrm>
        </p:grpSpPr>
        <p:sp>
          <p:nvSpPr>
            <p:cNvPr id="21533" name="Text Box 54"/>
            <p:cNvSpPr txBox="1">
              <a:spLocks noChangeArrowheads="1"/>
            </p:cNvSpPr>
            <p:nvPr/>
          </p:nvSpPr>
          <p:spPr bwMode="auto">
            <a:xfrm>
              <a:off x="3153" y="1294"/>
              <a:ext cx="1092" cy="526"/>
            </a:xfrm>
            <a:prstGeom prst="rect">
              <a:avLst/>
            </a:prstGeom>
            <a:solidFill>
              <a:srgbClr val="0066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</a:rPr>
                <a:t>Term Negation Fault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</a:rPr>
                <a:t>TNF</a:t>
              </a:r>
            </a:p>
          </p:txBody>
        </p:sp>
        <p:sp>
          <p:nvSpPr>
            <p:cNvPr id="21534" name="Line 55"/>
            <p:cNvSpPr>
              <a:spLocks noChangeShapeType="1"/>
            </p:cNvSpPr>
            <p:nvPr/>
          </p:nvSpPr>
          <p:spPr bwMode="auto">
            <a:xfrm>
              <a:off x="3233" y="1597"/>
              <a:ext cx="93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21" name="Line 41"/>
          <p:cNvSpPr>
            <a:spLocks noChangeShapeType="1"/>
          </p:cNvSpPr>
          <p:nvPr/>
        </p:nvSpPr>
        <p:spPr bwMode="auto">
          <a:xfrm>
            <a:off x="2801938" y="2533650"/>
            <a:ext cx="858837" cy="374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2" name="Line 63"/>
          <p:cNvSpPr>
            <a:spLocks noChangeShapeType="1"/>
          </p:cNvSpPr>
          <p:nvPr/>
        </p:nvSpPr>
        <p:spPr bwMode="auto">
          <a:xfrm flipH="1">
            <a:off x="4562475" y="3756025"/>
            <a:ext cx="3175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3" name="Line 63"/>
          <p:cNvSpPr>
            <a:spLocks noChangeShapeType="1"/>
          </p:cNvSpPr>
          <p:nvPr/>
        </p:nvSpPr>
        <p:spPr bwMode="auto">
          <a:xfrm flipH="1">
            <a:off x="4573588" y="2484438"/>
            <a:ext cx="3175" cy="414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0" name="Group 56"/>
          <p:cNvGrpSpPr>
            <a:grpSpLocks/>
          </p:cNvGrpSpPr>
          <p:nvPr/>
        </p:nvGrpSpPr>
        <p:grpSpPr bwMode="auto">
          <a:xfrm>
            <a:off x="6397625" y="3500438"/>
            <a:ext cx="1825625" cy="836612"/>
            <a:chOff x="3153" y="1294"/>
            <a:chExt cx="1092" cy="494"/>
          </a:xfrm>
        </p:grpSpPr>
        <p:sp>
          <p:nvSpPr>
            <p:cNvPr id="21531" name="Text Box 57"/>
            <p:cNvSpPr txBox="1">
              <a:spLocks noChangeArrowheads="1"/>
            </p:cNvSpPr>
            <p:nvPr/>
          </p:nvSpPr>
          <p:spPr bwMode="auto">
            <a:xfrm>
              <a:off x="3153" y="1294"/>
              <a:ext cx="1092" cy="494"/>
            </a:xfrm>
            <a:prstGeom prst="rect">
              <a:avLst/>
            </a:prstGeom>
            <a:solidFill>
              <a:srgbClr val="0066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</a:rPr>
                <a:t>Operator Reference Fault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</a:rPr>
                <a:t>ORF*</a:t>
              </a:r>
            </a:p>
          </p:txBody>
        </p:sp>
        <p:sp>
          <p:nvSpPr>
            <p:cNvPr id="21532" name="Line 58"/>
            <p:cNvSpPr>
              <a:spLocks noChangeShapeType="1"/>
            </p:cNvSpPr>
            <p:nvPr/>
          </p:nvSpPr>
          <p:spPr bwMode="auto">
            <a:xfrm>
              <a:off x="3233" y="1585"/>
              <a:ext cx="93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25" name="Line 38"/>
          <p:cNvSpPr>
            <a:spLocks noChangeShapeType="1"/>
          </p:cNvSpPr>
          <p:nvPr/>
        </p:nvSpPr>
        <p:spPr bwMode="auto">
          <a:xfrm flipH="1">
            <a:off x="5494338" y="3795713"/>
            <a:ext cx="911225" cy="4175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6" name="Line 38"/>
          <p:cNvSpPr>
            <a:spLocks noChangeShapeType="1"/>
          </p:cNvSpPr>
          <p:nvPr/>
        </p:nvSpPr>
        <p:spPr bwMode="auto">
          <a:xfrm flipH="1">
            <a:off x="5483225" y="2541588"/>
            <a:ext cx="900113" cy="328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7" name="Line 63"/>
          <p:cNvSpPr>
            <a:spLocks noChangeShapeType="1"/>
          </p:cNvSpPr>
          <p:nvPr/>
        </p:nvSpPr>
        <p:spPr bwMode="auto">
          <a:xfrm flipH="1">
            <a:off x="7283450" y="3017838"/>
            <a:ext cx="3175" cy="425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9" name="Slide Number Placeholder 4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71EDAF-74B4-40A8-90FB-E6EAF10C4FD0}" type="slidenum">
              <a:rPr lang="en-US" smtClean="0">
                <a:latin typeface="Arial" charset="0"/>
                <a:cs typeface="Arial" charset="0"/>
              </a:rPr>
              <a:pPr/>
              <a:t>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324600" y="5181600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Key Fact:</a:t>
            </a:r>
          </a:p>
          <a:p>
            <a:r>
              <a:rPr lang="en-US" dirty="0" smtClean="0"/>
              <a:t>Detection Relations Depend on Whether Fault  is Feasible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4C34BE-0870-43D0-9D02-2F38A0E105F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33CC"/>
                </a:solidFill>
              </a:rPr>
              <a:t>Coverage Criteria Preamble :  Unique True Points and Near False Points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2"/>
                </a:solidFill>
              </a:rPr>
              <a:t>UTP</a:t>
            </a:r>
            <a:r>
              <a:rPr lang="en-US" sz="2800" dirty="0" smtClean="0"/>
              <a:t>: An assignment of values such that only one term evaluates to true. 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   </a:t>
            </a:r>
            <a:r>
              <a:rPr lang="en-US" sz="2800" dirty="0" err="1" smtClean="0"/>
              <a:t>ab</a:t>
            </a:r>
            <a:r>
              <a:rPr lang="en-US" sz="2800" dirty="0" smtClean="0"/>
              <a:t> + </a:t>
            </a:r>
            <a:r>
              <a:rPr lang="en-US" sz="2800" dirty="0" err="1" smtClean="0"/>
              <a:t>bc</a:t>
            </a:r>
            <a:r>
              <a:rPr lang="en-US" sz="2800" dirty="0" smtClean="0"/>
              <a:t>:  TTF is a UTP for term </a:t>
            </a:r>
            <a:r>
              <a:rPr lang="en-US" sz="2800" dirty="0" err="1" smtClean="0"/>
              <a:t>ab</a:t>
            </a:r>
            <a:endParaRPr lang="en-US" sz="2800" dirty="0" smtClean="0"/>
          </a:p>
          <a:p>
            <a:pPr eaLnBrk="1" hangingPunct="1">
              <a:buFontTx/>
              <a:buNone/>
            </a:pPr>
            <a:endParaRPr lang="en-US" sz="2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tx2"/>
                </a:solidFill>
              </a:rPr>
              <a:t>NFP</a:t>
            </a:r>
            <a:r>
              <a:rPr lang="en-US" sz="2800" dirty="0" smtClean="0"/>
              <a:t>: An assignment of values such that the predicate evaluates to false but when a literal is omitted, it evaluates to true. 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   </a:t>
            </a:r>
            <a:r>
              <a:rPr lang="en-US" sz="2800" dirty="0" err="1" smtClean="0"/>
              <a:t>ab</a:t>
            </a:r>
            <a:r>
              <a:rPr lang="en-US" sz="2800" dirty="0" smtClean="0"/>
              <a:t> + </a:t>
            </a:r>
            <a:r>
              <a:rPr lang="en-US" sz="2800" dirty="0" err="1" smtClean="0"/>
              <a:t>bc</a:t>
            </a:r>
            <a:r>
              <a:rPr lang="en-US" sz="2800" dirty="0" smtClean="0"/>
              <a:t>:  TFF is an NFP for b in term </a:t>
            </a:r>
            <a:r>
              <a:rPr lang="en-US" sz="2800" dirty="0" err="1" smtClean="0"/>
              <a:t>ab</a:t>
            </a:r>
            <a:endParaRPr lang="en-US" sz="2800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		</a:t>
            </a:r>
            <a:r>
              <a:rPr lang="en-US" sz="2400" dirty="0" smtClean="0"/>
              <a:t>Closely Related to MCDC Notion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7800" y="609600"/>
            <a:ext cx="8966200" cy="5867400"/>
          </a:xfrm>
        </p:spPr>
        <p:txBody>
          <a:bodyPr/>
          <a:lstStyle/>
          <a:p>
            <a:endParaRPr lang="en-US" sz="2400" smtClean="0"/>
          </a:p>
          <a:p>
            <a:r>
              <a:rPr lang="en-US" sz="2400" smtClean="0"/>
              <a:t>For each implicant find unique true points (UTPs) so that</a:t>
            </a:r>
          </a:p>
          <a:p>
            <a:pPr lvl="1"/>
            <a:r>
              <a:rPr lang="en-US" sz="2400" smtClean="0"/>
              <a:t>Literals not in term take on values T and F</a:t>
            </a:r>
          </a:p>
          <a:p>
            <a:r>
              <a:rPr lang="en-US" sz="2400" smtClean="0"/>
              <a:t>Consider the DNF predicate: </a:t>
            </a:r>
          </a:p>
          <a:p>
            <a:pPr lvl="1"/>
            <a:r>
              <a:rPr lang="en-US" sz="2400" smtClean="0"/>
              <a:t>f = ab + cd</a:t>
            </a:r>
            <a:endParaRPr lang="en-US" sz="2400" i="1" smtClean="0"/>
          </a:p>
          <a:p>
            <a:r>
              <a:rPr lang="en-US" sz="2400" smtClean="0"/>
              <a:t>For term ab</a:t>
            </a:r>
            <a:endParaRPr lang="en-US" sz="2400" i="1" smtClean="0"/>
          </a:p>
          <a:p>
            <a:pPr lvl="1"/>
            <a:r>
              <a:rPr lang="en-US" sz="2400" smtClean="0"/>
              <a:t>Choose TTFT, TTTF</a:t>
            </a:r>
          </a:p>
          <a:p>
            <a:r>
              <a:rPr lang="en-US" sz="2400" smtClean="0"/>
              <a:t>For term cd</a:t>
            </a:r>
          </a:p>
          <a:p>
            <a:pPr lvl="1"/>
            <a:r>
              <a:rPr lang="en-US" sz="2400" smtClean="0"/>
              <a:t>Choose FTTT, TFTT</a:t>
            </a:r>
          </a:p>
          <a:p>
            <a:r>
              <a:rPr lang="en-US" sz="2400" smtClean="0"/>
              <a:t>MUTP test set</a:t>
            </a:r>
          </a:p>
          <a:p>
            <a:pPr lvl="1"/>
            <a:r>
              <a:rPr lang="en-US" sz="2400" smtClean="0"/>
              <a:t>{TTFT, TTTF, FTTT, TFTT}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3200" smtClean="0">
                <a:solidFill>
                  <a:srgbClr val="0033CC"/>
                </a:solidFill>
              </a:rPr>
              <a:t>MUTP Criterion (Chen, Lau, Yu)</a:t>
            </a:r>
            <a:endParaRPr lang="en-US" sz="3200" smtClean="0"/>
          </a:p>
        </p:txBody>
      </p:sp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4724400" y="1905000"/>
            <a:ext cx="4013200" cy="3562350"/>
            <a:chOff x="4724400" y="1905000"/>
            <a:chExt cx="4013200" cy="3562350"/>
          </a:xfrm>
        </p:grpSpPr>
        <p:sp>
          <p:nvSpPr>
            <p:cNvPr id="7179" name="Rectangle 5"/>
            <p:cNvSpPr>
              <a:spLocks noChangeArrowheads="1"/>
            </p:cNvSpPr>
            <p:nvPr/>
          </p:nvSpPr>
          <p:spPr bwMode="auto">
            <a:xfrm>
              <a:off x="4772025" y="3370263"/>
              <a:ext cx="792163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01</a:t>
              </a:r>
            </a:p>
          </p:txBody>
        </p:sp>
        <p:sp>
          <p:nvSpPr>
            <p:cNvPr id="7180" name="Rectangle 6"/>
            <p:cNvSpPr>
              <a:spLocks noChangeArrowheads="1"/>
            </p:cNvSpPr>
            <p:nvPr/>
          </p:nvSpPr>
          <p:spPr bwMode="auto">
            <a:xfrm>
              <a:off x="4772025" y="2697163"/>
              <a:ext cx="792163" cy="67310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00</a:t>
              </a:r>
            </a:p>
          </p:txBody>
        </p:sp>
        <p:sp>
          <p:nvSpPr>
            <p:cNvPr id="7181" name="Rectangle 7"/>
            <p:cNvSpPr>
              <a:spLocks noChangeArrowheads="1"/>
            </p:cNvSpPr>
            <p:nvPr/>
          </p:nvSpPr>
          <p:spPr bwMode="auto">
            <a:xfrm>
              <a:off x="7937500" y="1951038"/>
              <a:ext cx="792163" cy="746125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10</a:t>
              </a:r>
            </a:p>
          </p:txBody>
        </p:sp>
        <p:sp>
          <p:nvSpPr>
            <p:cNvPr id="7182" name="Rectangle 8"/>
            <p:cNvSpPr>
              <a:spLocks noChangeArrowheads="1"/>
            </p:cNvSpPr>
            <p:nvPr/>
          </p:nvSpPr>
          <p:spPr bwMode="auto">
            <a:xfrm>
              <a:off x="7146925" y="1951038"/>
              <a:ext cx="790575" cy="746125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11</a:t>
              </a:r>
            </a:p>
          </p:txBody>
        </p:sp>
        <p:sp>
          <p:nvSpPr>
            <p:cNvPr id="7183" name="Rectangle 9"/>
            <p:cNvSpPr>
              <a:spLocks noChangeArrowheads="1"/>
            </p:cNvSpPr>
            <p:nvPr/>
          </p:nvSpPr>
          <p:spPr bwMode="auto">
            <a:xfrm>
              <a:off x="6354763" y="1951038"/>
              <a:ext cx="792163" cy="746125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01</a:t>
              </a:r>
            </a:p>
          </p:txBody>
        </p:sp>
        <p:sp>
          <p:nvSpPr>
            <p:cNvPr id="7184" name="Rectangle 10"/>
            <p:cNvSpPr>
              <a:spLocks noChangeArrowheads="1"/>
            </p:cNvSpPr>
            <p:nvPr/>
          </p:nvSpPr>
          <p:spPr bwMode="auto">
            <a:xfrm>
              <a:off x="5564188" y="1951038"/>
              <a:ext cx="790575" cy="746125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00</a:t>
              </a:r>
            </a:p>
          </p:txBody>
        </p:sp>
        <p:sp>
          <p:nvSpPr>
            <p:cNvPr id="7185" name="Rectangle 11"/>
            <p:cNvSpPr>
              <a:spLocks noChangeArrowheads="1"/>
            </p:cNvSpPr>
            <p:nvPr/>
          </p:nvSpPr>
          <p:spPr bwMode="auto">
            <a:xfrm>
              <a:off x="4724400" y="1905000"/>
              <a:ext cx="792163" cy="746125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    ab</a:t>
              </a:r>
            </a:p>
            <a:p>
              <a:pPr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  cd</a:t>
              </a:r>
            </a:p>
          </p:txBody>
        </p:sp>
        <p:sp>
          <p:nvSpPr>
            <p:cNvPr id="7186" name="Line 12"/>
            <p:cNvSpPr>
              <a:spLocks noChangeShapeType="1"/>
            </p:cNvSpPr>
            <p:nvPr/>
          </p:nvSpPr>
          <p:spPr bwMode="auto">
            <a:xfrm>
              <a:off x="4772025" y="1951038"/>
              <a:ext cx="792163" cy="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Line 13"/>
            <p:cNvSpPr>
              <a:spLocks noChangeShapeType="1"/>
            </p:cNvSpPr>
            <p:nvPr/>
          </p:nvSpPr>
          <p:spPr bwMode="auto">
            <a:xfrm>
              <a:off x="4772025" y="1951038"/>
              <a:ext cx="0" cy="746125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Line 14"/>
            <p:cNvSpPr>
              <a:spLocks noChangeShapeType="1"/>
            </p:cNvSpPr>
            <p:nvPr/>
          </p:nvSpPr>
          <p:spPr bwMode="auto">
            <a:xfrm>
              <a:off x="5564188" y="1951038"/>
              <a:ext cx="790575" cy="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Line 15"/>
            <p:cNvSpPr>
              <a:spLocks noChangeShapeType="1"/>
            </p:cNvSpPr>
            <p:nvPr/>
          </p:nvSpPr>
          <p:spPr bwMode="auto">
            <a:xfrm>
              <a:off x="4772025" y="2697163"/>
              <a:ext cx="0" cy="67310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Line 16"/>
            <p:cNvSpPr>
              <a:spLocks noChangeShapeType="1"/>
            </p:cNvSpPr>
            <p:nvPr/>
          </p:nvSpPr>
          <p:spPr bwMode="auto">
            <a:xfrm>
              <a:off x="4772025" y="3370263"/>
              <a:ext cx="0" cy="70485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Line 17"/>
            <p:cNvSpPr>
              <a:spLocks noChangeShapeType="1"/>
            </p:cNvSpPr>
            <p:nvPr/>
          </p:nvSpPr>
          <p:spPr bwMode="auto">
            <a:xfrm>
              <a:off x="8729663" y="1951038"/>
              <a:ext cx="0" cy="746125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Line 18"/>
            <p:cNvSpPr>
              <a:spLocks noChangeShapeType="1"/>
            </p:cNvSpPr>
            <p:nvPr/>
          </p:nvSpPr>
          <p:spPr bwMode="auto">
            <a:xfrm>
              <a:off x="4772025" y="4075113"/>
              <a:ext cx="792163" cy="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Line 19"/>
            <p:cNvSpPr>
              <a:spLocks noChangeShapeType="1"/>
            </p:cNvSpPr>
            <p:nvPr/>
          </p:nvSpPr>
          <p:spPr bwMode="auto">
            <a:xfrm>
              <a:off x="5003800" y="2159000"/>
              <a:ext cx="546100" cy="5238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Rectangle 20"/>
            <p:cNvSpPr>
              <a:spLocks noChangeArrowheads="1"/>
            </p:cNvSpPr>
            <p:nvPr/>
          </p:nvSpPr>
          <p:spPr bwMode="auto">
            <a:xfrm>
              <a:off x="7937500" y="3370263"/>
              <a:ext cx="792163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US"/>
            </a:p>
          </p:txBody>
        </p:sp>
        <p:sp>
          <p:nvSpPr>
            <p:cNvPr id="7195" name="Rectangle 21"/>
            <p:cNvSpPr>
              <a:spLocks noChangeArrowheads="1"/>
            </p:cNvSpPr>
            <p:nvPr/>
          </p:nvSpPr>
          <p:spPr bwMode="auto">
            <a:xfrm>
              <a:off x="7146925" y="3370263"/>
              <a:ext cx="790575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t</a:t>
              </a:r>
            </a:p>
          </p:txBody>
        </p:sp>
        <p:sp>
          <p:nvSpPr>
            <p:cNvPr id="7196" name="Rectangle 22"/>
            <p:cNvSpPr>
              <a:spLocks noChangeArrowheads="1"/>
            </p:cNvSpPr>
            <p:nvPr/>
          </p:nvSpPr>
          <p:spPr bwMode="auto">
            <a:xfrm>
              <a:off x="6354763" y="3370263"/>
              <a:ext cx="792163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AU"/>
            </a:p>
          </p:txBody>
        </p:sp>
        <p:sp>
          <p:nvSpPr>
            <p:cNvPr id="7197" name="Rectangle 23"/>
            <p:cNvSpPr>
              <a:spLocks noChangeArrowheads="1"/>
            </p:cNvSpPr>
            <p:nvPr/>
          </p:nvSpPr>
          <p:spPr bwMode="auto">
            <a:xfrm>
              <a:off x="5564188" y="3370263"/>
              <a:ext cx="790575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US"/>
            </a:p>
          </p:txBody>
        </p:sp>
        <p:sp>
          <p:nvSpPr>
            <p:cNvPr id="7198" name="Rectangle 24"/>
            <p:cNvSpPr>
              <a:spLocks noChangeArrowheads="1"/>
            </p:cNvSpPr>
            <p:nvPr/>
          </p:nvSpPr>
          <p:spPr bwMode="auto">
            <a:xfrm>
              <a:off x="7937500" y="2697163"/>
              <a:ext cx="792163" cy="67310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AU"/>
            </a:p>
          </p:txBody>
        </p:sp>
        <p:sp>
          <p:nvSpPr>
            <p:cNvPr id="7199" name="Rectangle 25"/>
            <p:cNvSpPr>
              <a:spLocks noChangeArrowheads="1"/>
            </p:cNvSpPr>
            <p:nvPr/>
          </p:nvSpPr>
          <p:spPr bwMode="auto">
            <a:xfrm>
              <a:off x="6354763" y="2697163"/>
              <a:ext cx="792163" cy="67310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AU"/>
            </a:p>
          </p:txBody>
        </p:sp>
        <p:sp>
          <p:nvSpPr>
            <p:cNvPr id="7200" name="Rectangle 26"/>
            <p:cNvSpPr>
              <a:spLocks noChangeArrowheads="1"/>
            </p:cNvSpPr>
            <p:nvPr/>
          </p:nvSpPr>
          <p:spPr bwMode="auto">
            <a:xfrm>
              <a:off x="5564188" y="2697163"/>
              <a:ext cx="790575" cy="67310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US"/>
            </a:p>
          </p:txBody>
        </p:sp>
        <p:sp>
          <p:nvSpPr>
            <p:cNvPr id="7201" name="Line 27"/>
            <p:cNvSpPr>
              <a:spLocks noChangeShapeType="1"/>
            </p:cNvSpPr>
            <p:nvPr/>
          </p:nvSpPr>
          <p:spPr bwMode="auto">
            <a:xfrm>
              <a:off x="8729663" y="2697163"/>
              <a:ext cx="0" cy="137795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2" name="Line 28"/>
            <p:cNvSpPr>
              <a:spLocks noChangeShapeType="1"/>
            </p:cNvSpPr>
            <p:nvPr/>
          </p:nvSpPr>
          <p:spPr bwMode="auto">
            <a:xfrm>
              <a:off x="5564188" y="2697163"/>
              <a:ext cx="3165475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3" name="Line 29"/>
            <p:cNvSpPr>
              <a:spLocks noChangeShapeType="1"/>
            </p:cNvSpPr>
            <p:nvPr/>
          </p:nvSpPr>
          <p:spPr bwMode="auto">
            <a:xfrm>
              <a:off x="5564188" y="2697163"/>
              <a:ext cx="0" cy="137795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Line 30"/>
            <p:cNvSpPr>
              <a:spLocks noChangeShapeType="1"/>
            </p:cNvSpPr>
            <p:nvPr/>
          </p:nvSpPr>
          <p:spPr bwMode="auto">
            <a:xfrm>
              <a:off x="6354763" y="2697163"/>
              <a:ext cx="0" cy="1377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Line 31"/>
            <p:cNvSpPr>
              <a:spLocks noChangeShapeType="1"/>
            </p:cNvSpPr>
            <p:nvPr/>
          </p:nvSpPr>
          <p:spPr bwMode="auto">
            <a:xfrm>
              <a:off x="7146925" y="2697163"/>
              <a:ext cx="0" cy="1377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Line 32"/>
            <p:cNvSpPr>
              <a:spLocks noChangeShapeType="1"/>
            </p:cNvSpPr>
            <p:nvPr/>
          </p:nvSpPr>
          <p:spPr bwMode="auto">
            <a:xfrm>
              <a:off x="7937500" y="2697163"/>
              <a:ext cx="0" cy="1377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7" name="Line 33"/>
            <p:cNvSpPr>
              <a:spLocks noChangeShapeType="1"/>
            </p:cNvSpPr>
            <p:nvPr/>
          </p:nvSpPr>
          <p:spPr bwMode="auto">
            <a:xfrm>
              <a:off x="5564188" y="3370263"/>
              <a:ext cx="31654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Line 34"/>
            <p:cNvSpPr>
              <a:spLocks noChangeShapeType="1"/>
            </p:cNvSpPr>
            <p:nvPr/>
          </p:nvSpPr>
          <p:spPr bwMode="auto">
            <a:xfrm>
              <a:off x="5572125" y="4100513"/>
              <a:ext cx="3165475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Line 35"/>
            <p:cNvSpPr>
              <a:spLocks noChangeShapeType="1"/>
            </p:cNvSpPr>
            <p:nvPr/>
          </p:nvSpPr>
          <p:spPr bwMode="auto">
            <a:xfrm>
              <a:off x="5930900" y="5335588"/>
              <a:ext cx="792163" cy="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0" name="Line 36"/>
            <p:cNvSpPr>
              <a:spLocks noChangeShapeType="1"/>
            </p:cNvSpPr>
            <p:nvPr/>
          </p:nvSpPr>
          <p:spPr bwMode="auto">
            <a:xfrm>
              <a:off x="6723063" y="5335588"/>
              <a:ext cx="790575" cy="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1" name="Line 37"/>
            <p:cNvSpPr>
              <a:spLocks noChangeShapeType="1"/>
            </p:cNvSpPr>
            <p:nvPr/>
          </p:nvSpPr>
          <p:spPr bwMode="auto">
            <a:xfrm>
              <a:off x="7513638" y="5335588"/>
              <a:ext cx="792163" cy="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2" name="Rectangle 38"/>
            <p:cNvSpPr>
              <a:spLocks noChangeArrowheads="1"/>
            </p:cNvSpPr>
            <p:nvPr/>
          </p:nvSpPr>
          <p:spPr bwMode="auto">
            <a:xfrm>
              <a:off x="7937500" y="4762500"/>
              <a:ext cx="792163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US"/>
            </a:p>
          </p:txBody>
        </p:sp>
        <p:sp>
          <p:nvSpPr>
            <p:cNvPr id="7213" name="Rectangle 39"/>
            <p:cNvSpPr>
              <a:spLocks noChangeArrowheads="1"/>
            </p:cNvSpPr>
            <p:nvPr/>
          </p:nvSpPr>
          <p:spPr bwMode="auto">
            <a:xfrm>
              <a:off x="7146925" y="4762500"/>
              <a:ext cx="790575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t</a:t>
              </a:r>
            </a:p>
          </p:txBody>
        </p:sp>
        <p:sp>
          <p:nvSpPr>
            <p:cNvPr id="7214" name="Rectangle 40"/>
            <p:cNvSpPr>
              <a:spLocks noChangeArrowheads="1"/>
            </p:cNvSpPr>
            <p:nvPr/>
          </p:nvSpPr>
          <p:spPr bwMode="auto">
            <a:xfrm>
              <a:off x="6354763" y="4762500"/>
              <a:ext cx="792163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AU"/>
            </a:p>
          </p:txBody>
        </p:sp>
        <p:sp>
          <p:nvSpPr>
            <p:cNvPr id="7215" name="Rectangle 41"/>
            <p:cNvSpPr>
              <a:spLocks noChangeArrowheads="1"/>
            </p:cNvSpPr>
            <p:nvPr/>
          </p:nvSpPr>
          <p:spPr bwMode="auto">
            <a:xfrm>
              <a:off x="5564188" y="4762500"/>
              <a:ext cx="790575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US"/>
            </a:p>
          </p:txBody>
        </p:sp>
        <p:sp>
          <p:nvSpPr>
            <p:cNvPr id="7216" name="Rectangle 42"/>
            <p:cNvSpPr>
              <a:spLocks noChangeArrowheads="1"/>
            </p:cNvSpPr>
            <p:nvPr/>
          </p:nvSpPr>
          <p:spPr bwMode="auto">
            <a:xfrm>
              <a:off x="7937500" y="4089400"/>
              <a:ext cx="792163" cy="67310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AU"/>
                <a:t>t</a:t>
              </a:r>
            </a:p>
          </p:txBody>
        </p:sp>
        <p:sp>
          <p:nvSpPr>
            <p:cNvPr id="7217" name="Rectangle 43"/>
            <p:cNvSpPr>
              <a:spLocks noChangeArrowheads="1"/>
            </p:cNvSpPr>
            <p:nvPr/>
          </p:nvSpPr>
          <p:spPr bwMode="auto">
            <a:xfrm>
              <a:off x="5564188" y="4089400"/>
              <a:ext cx="790575" cy="67310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t</a:t>
              </a:r>
            </a:p>
          </p:txBody>
        </p:sp>
        <p:sp>
          <p:nvSpPr>
            <p:cNvPr id="7218" name="Line 44"/>
            <p:cNvSpPr>
              <a:spLocks noChangeShapeType="1"/>
            </p:cNvSpPr>
            <p:nvPr/>
          </p:nvSpPr>
          <p:spPr bwMode="auto">
            <a:xfrm>
              <a:off x="8729663" y="4089400"/>
              <a:ext cx="0" cy="137795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9" name="Line 45"/>
            <p:cNvSpPr>
              <a:spLocks noChangeShapeType="1"/>
            </p:cNvSpPr>
            <p:nvPr/>
          </p:nvSpPr>
          <p:spPr bwMode="auto">
            <a:xfrm>
              <a:off x="5564188" y="5467350"/>
              <a:ext cx="3165475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0" name="Line 46"/>
            <p:cNvSpPr>
              <a:spLocks noChangeShapeType="1"/>
            </p:cNvSpPr>
            <p:nvPr/>
          </p:nvSpPr>
          <p:spPr bwMode="auto">
            <a:xfrm>
              <a:off x="5564188" y="4089400"/>
              <a:ext cx="3165475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1" name="Line 47"/>
            <p:cNvSpPr>
              <a:spLocks noChangeShapeType="1"/>
            </p:cNvSpPr>
            <p:nvPr/>
          </p:nvSpPr>
          <p:spPr bwMode="auto">
            <a:xfrm>
              <a:off x="5564188" y="4089400"/>
              <a:ext cx="0" cy="137795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2" name="Line 48"/>
            <p:cNvSpPr>
              <a:spLocks noChangeShapeType="1"/>
            </p:cNvSpPr>
            <p:nvPr/>
          </p:nvSpPr>
          <p:spPr bwMode="auto">
            <a:xfrm>
              <a:off x="6354763" y="4089400"/>
              <a:ext cx="0" cy="1377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3" name="Line 49"/>
            <p:cNvSpPr>
              <a:spLocks noChangeShapeType="1"/>
            </p:cNvSpPr>
            <p:nvPr/>
          </p:nvSpPr>
          <p:spPr bwMode="auto">
            <a:xfrm>
              <a:off x="7146925" y="4089400"/>
              <a:ext cx="0" cy="1377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4" name="Line 50"/>
            <p:cNvSpPr>
              <a:spLocks noChangeShapeType="1"/>
            </p:cNvSpPr>
            <p:nvPr/>
          </p:nvSpPr>
          <p:spPr bwMode="auto">
            <a:xfrm>
              <a:off x="7937500" y="4089400"/>
              <a:ext cx="0" cy="1377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5" name="Line 51"/>
            <p:cNvSpPr>
              <a:spLocks noChangeShapeType="1"/>
            </p:cNvSpPr>
            <p:nvPr/>
          </p:nvSpPr>
          <p:spPr bwMode="auto">
            <a:xfrm>
              <a:off x="5564188" y="4762500"/>
              <a:ext cx="31654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6" name="Rectangle 52"/>
            <p:cNvSpPr>
              <a:spLocks noChangeArrowheads="1"/>
            </p:cNvSpPr>
            <p:nvPr/>
          </p:nvSpPr>
          <p:spPr bwMode="auto">
            <a:xfrm>
              <a:off x="4783138" y="4051300"/>
              <a:ext cx="792163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11</a:t>
              </a:r>
            </a:p>
          </p:txBody>
        </p:sp>
        <p:sp>
          <p:nvSpPr>
            <p:cNvPr id="7227" name="Rectangle 53"/>
            <p:cNvSpPr>
              <a:spLocks noChangeArrowheads="1"/>
            </p:cNvSpPr>
            <p:nvPr/>
          </p:nvSpPr>
          <p:spPr bwMode="auto">
            <a:xfrm>
              <a:off x="4765675" y="4718050"/>
              <a:ext cx="792163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10</a:t>
              </a:r>
            </a:p>
          </p:txBody>
        </p:sp>
        <p:sp>
          <p:nvSpPr>
            <p:cNvPr id="7228" name="Rectangle 54"/>
            <p:cNvSpPr>
              <a:spLocks noChangeArrowheads="1"/>
            </p:cNvSpPr>
            <p:nvPr/>
          </p:nvSpPr>
          <p:spPr bwMode="auto">
            <a:xfrm>
              <a:off x="7138988" y="2673350"/>
              <a:ext cx="792163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AU"/>
                <a:t>t</a:t>
              </a:r>
            </a:p>
          </p:txBody>
        </p:sp>
        <p:sp>
          <p:nvSpPr>
            <p:cNvPr id="7229" name="Rectangle 55"/>
            <p:cNvSpPr>
              <a:spLocks noChangeArrowheads="1"/>
            </p:cNvSpPr>
            <p:nvPr/>
          </p:nvSpPr>
          <p:spPr bwMode="auto">
            <a:xfrm>
              <a:off x="7148513" y="4056063"/>
              <a:ext cx="792163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AU"/>
                <a:t>t</a:t>
              </a:r>
            </a:p>
          </p:txBody>
        </p:sp>
        <p:sp>
          <p:nvSpPr>
            <p:cNvPr id="7230" name="Rectangle 56"/>
            <p:cNvSpPr>
              <a:spLocks noChangeArrowheads="1"/>
            </p:cNvSpPr>
            <p:nvPr/>
          </p:nvSpPr>
          <p:spPr bwMode="auto">
            <a:xfrm>
              <a:off x="6365875" y="4078288"/>
              <a:ext cx="792163" cy="70485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AU"/>
                <a:t>t</a:t>
              </a:r>
            </a:p>
          </p:txBody>
        </p:sp>
      </p:grpSp>
      <p:sp>
        <p:nvSpPr>
          <p:cNvPr id="85060" name="Oval 68"/>
          <p:cNvSpPr>
            <a:spLocks noChangeArrowheads="1"/>
          </p:cNvSpPr>
          <p:nvPr/>
        </p:nvSpPr>
        <p:spPr bwMode="auto">
          <a:xfrm>
            <a:off x="8077200" y="4114800"/>
            <a:ext cx="544513" cy="598488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Oval 186"/>
          <p:cNvSpPr>
            <a:spLocks noChangeArrowheads="1"/>
          </p:cNvSpPr>
          <p:nvPr/>
        </p:nvSpPr>
        <p:spPr bwMode="auto">
          <a:xfrm>
            <a:off x="7239000" y="2438400"/>
            <a:ext cx="630238" cy="321151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Oval 186"/>
          <p:cNvSpPr>
            <a:spLocks noChangeArrowheads="1"/>
          </p:cNvSpPr>
          <p:nvPr/>
        </p:nvSpPr>
        <p:spPr bwMode="auto">
          <a:xfrm>
            <a:off x="5562600" y="4038600"/>
            <a:ext cx="3352800" cy="762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0" name="Oval 60"/>
          <p:cNvSpPr>
            <a:spLocks noChangeArrowheads="1"/>
          </p:cNvSpPr>
          <p:nvPr/>
        </p:nvSpPr>
        <p:spPr bwMode="auto">
          <a:xfrm>
            <a:off x="7315200" y="3429000"/>
            <a:ext cx="544513" cy="598488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Oval 60"/>
          <p:cNvSpPr>
            <a:spLocks noChangeArrowheads="1"/>
          </p:cNvSpPr>
          <p:nvPr/>
        </p:nvSpPr>
        <p:spPr bwMode="auto">
          <a:xfrm>
            <a:off x="7315200" y="4800600"/>
            <a:ext cx="544513" cy="598488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Oval 60"/>
          <p:cNvSpPr>
            <a:spLocks noChangeArrowheads="1"/>
          </p:cNvSpPr>
          <p:nvPr/>
        </p:nvSpPr>
        <p:spPr bwMode="auto">
          <a:xfrm>
            <a:off x="6477000" y="4114800"/>
            <a:ext cx="544513" cy="598488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60" grpId="0" animBg="1"/>
      <p:bldP spid="66" grpId="0" animBg="1"/>
      <p:bldP spid="66" grpId="1" animBg="1"/>
      <p:bldP spid="70" grpId="0" animBg="1"/>
      <p:bldP spid="70" grpId="1" animBg="1"/>
      <p:bldP spid="70" grpId="2" animBg="1"/>
      <p:bldP spid="71" grpId="0" animBg="1"/>
      <p:bldP spid="71" grpId="1" animBg="1"/>
      <p:bldP spid="71" grpId="2" animBg="1"/>
      <p:bldP spid="72" grpId="0" animBg="1"/>
      <p:bldP spid="7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solidFill>
                  <a:srgbClr val="0033CC"/>
                </a:solidFill>
              </a:rPr>
              <a:t>CUTPNFP Criterion (Chen, Lau, Yu)</a:t>
            </a:r>
            <a:endParaRPr lang="en-US" sz="3200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r>
              <a:rPr lang="en-US" sz="2000" dirty="0" smtClean="0"/>
              <a:t>Consider f = </a:t>
            </a:r>
            <a:r>
              <a:rPr lang="en-US" sz="2000" dirty="0" err="1" smtClean="0"/>
              <a:t>ab</a:t>
            </a:r>
            <a:r>
              <a:rPr lang="en-US" sz="2000" dirty="0" smtClean="0"/>
              <a:t> + </a:t>
            </a:r>
            <a:r>
              <a:rPr lang="en-US" sz="2000" dirty="0" err="1" smtClean="0"/>
              <a:t>cd</a:t>
            </a:r>
            <a:endParaRPr lang="en-US" sz="2000" dirty="0" smtClean="0"/>
          </a:p>
          <a:p>
            <a:r>
              <a:rPr lang="en-US" sz="2000" dirty="0" smtClean="0"/>
              <a:t>For term </a:t>
            </a:r>
            <a:r>
              <a:rPr lang="en-US" sz="2000" dirty="0" err="1" smtClean="0"/>
              <a:t>ab</a:t>
            </a:r>
            <a:endParaRPr lang="en-US" sz="2000" i="1" dirty="0" smtClean="0"/>
          </a:p>
          <a:p>
            <a:pPr lvl="1"/>
            <a:r>
              <a:rPr lang="en-US" sz="2000" dirty="0" smtClean="0"/>
              <a:t>For a, choose UTP, NFP pair</a:t>
            </a:r>
          </a:p>
          <a:p>
            <a:pPr lvl="2"/>
            <a:r>
              <a:rPr lang="en-US" sz="2000" dirty="0" smtClean="0"/>
              <a:t>TTFF, FTFF</a:t>
            </a:r>
          </a:p>
          <a:p>
            <a:pPr lvl="1"/>
            <a:r>
              <a:rPr lang="en-US" sz="2000" dirty="0" smtClean="0"/>
              <a:t>For b, choose UTP, NFP pair</a:t>
            </a:r>
          </a:p>
          <a:p>
            <a:pPr lvl="2"/>
            <a:r>
              <a:rPr lang="en-US" sz="2000" dirty="0" smtClean="0"/>
              <a:t>TTFT, TFFT</a:t>
            </a:r>
          </a:p>
          <a:p>
            <a:r>
              <a:rPr lang="en-US" sz="2000" dirty="0" smtClean="0"/>
              <a:t>For term </a:t>
            </a:r>
            <a:r>
              <a:rPr lang="en-US" sz="2000" dirty="0" err="1" smtClean="0"/>
              <a:t>cd</a:t>
            </a:r>
            <a:endParaRPr lang="en-US" sz="2000" dirty="0" smtClean="0"/>
          </a:p>
          <a:p>
            <a:pPr lvl="1"/>
            <a:r>
              <a:rPr lang="en-US" sz="2000" dirty="0" smtClean="0"/>
              <a:t>For c, choose UTP, NFP pair</a:t>
            </a:r>
          </a:p>
          <a:p>
            <a:pPr lvl="2"/>
            <a:r>
              <a:rPr lang="en-US" sz="2000" dirty="0" smtClean="0"/>
              <a:t>FFTT, FFFT</a:t>
            </a:r>
          </a:p>
          <a:p>
            <a:pPr lvl="1"/>
            <a:r>
              <a:rPr lang="en-US" sz="2000" dirty="0" smtClean="0"/>
              <a:t>For d, choose UTP, NFP pair</a:t>
            </a:r>
            <a:endParaRPr lang="en-US" sz="2000" i="1" dirty="0" smtClean="0"/>
          </a:p>
          <a:p>
            <a:pPr lvl="2"/>
            <a:r>
              <a:rPr lang="en-US" sz="2000" dirty="0" smtClean="0"/>
              <a:t>FFTT, FFTF</a:t>
            </a:r>
          </a:p>
          <a:p>
            <a:r>
              <a:rPr lang="en-US" sz="2000" dirty="0" smtClean="0"/>
              <a:t>Possible CUTPNFP test set</a:t>
            </a:r>
          </a:p>
          <a:p>
            <a:pPr lvl="1"/>
            <a:r>
              <a:rPr lang="en-US" sz="2000" dirty="0" smtClean="0"/>
              <a:t>{TTFF, TTFT, FFTT              //UTPs</a:t>
            </a:r>
          </a:p>
          <a:p>
            <a:pPr lvl="1">
              <a:buFontTx/>
              <a:buNone/>
            </a:pPr>
            <a:r>
              <a:rPr lang="en-US" sz="2000" dirty="0" smtClean="0"/>
              <a:t>     FTFF, TFFT, FFFT, FFTF} //NFPs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765675" y="1951038"/>
            <a:ext cx="3971925" cy="3516312"/>
            <a:chOff x="2871" y="1800"/>
            <a:chExt cx="2502" cy="2215"/>
          </a:xfrm>
        </p:grpSpPr>
        <p:sp>
          <p:nvSpPr>
            <p:cNvPr id="8208" name="Rectangle 5"/>
            <p:cNvSpPr>
              <a:spLocks noChangeArrowheads="1"/>
            </p:cNvSpPr>
            <p:nvPr/>
          </p:nvSpPr>
          <p:spPr bwMode="auto">
            <a:xfrm>
              <a:off x="2875" y="2694"/>
              <a:ext cx="499" cy="444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01</a:t>
              </a:r>
            </a:p>
          </p:txBody>
        </p:sp>
        <p:sp>
          <p:nvSpPr>
            <p:cNvPr id="8209" name="Rectangle 6"/>
            <p:cNvSpPr>
              <a:spLocks noChangeArrowheads="1"/>
            </p:cNvSpPr>
            <p:nvPr/>
          </p:nvSpPr>
          <p:spPr bwMode="auto">
            <a:xfrm>
              <a:off x="2875" y="2270"/>
              <a:ext cx="499" cy="424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00</a:t>
              </a:r>
            </a:p>
          </p:txBody>
        </p:sp>
        <p:sp>
          <p:nvSpPr>
            <p:cNvPr id="8210" name="Rectangle 7"/>
            <p:cNvSpPr>
              <a:spLocks noChangeArrowheads="1"/>
            </p:cNvSpPr>
            <p:nvPr/>
          </p:nvSpPr>
          <p:spPr bwMode="auto">
            <a:xfrm>
              <a:off x="4869" y="1800"/>
              <a:ext cx="499" cy="47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10</a:t>
              </a:r>
            </a:p>
          </p:txBody>
        </p:sp>
        <p:sp>
          <p:nvSpPr>
            <p:cNvPr id="8211" name="Rectangle 8"/>
            <p:cNvSpPr>
              <a:spLocks noChangeArrowheads="1"/>
            </p:cNvSpPr>
            <p:nvPr/>
          </p:nvSpPr>
          <p:spPr bwMode="auto">
            <a:xfrm>
              <a:off x="4371" y="1800"/>
              <a:ext cx="498" cy="47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11</a:t>
              </a:r>
            </a:p>
          </p:txBody>
        </p:sp>
        <p:sp>
          <p:nvSpPr>
            <p:cNvPr id="8212" name="Rectangle 9"/>
            <p:cNvSpPr>
              <a:spLocks noChangeArrowheads="1"/>
            </p:cNvSpPr>
            <p:nvPr/>
          </p:nvSpPr>
          <p:spPr bwMode="auto">
            <a:xfrm>
              <a:off x="3872" y="1800"/>
              <a:ext cx="499" cy="47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01</a:t>
              </a:r>
            </a:p>
          </p:txBody>
        </p:sp>
        <p:sp>
          <p:nvSpPr>
            <p:cNvPr id="8213" name="Rectangle 10"/>
            <p:cNvSpPr>
              <a:spLocks noChangeArrowheads="1"/>
            </p:cNvSpPr>
            <p:nvPr/>
          </p:nvSpPr>
          <p:spPr bwMode="auto">
            <a:xfrm>
              <a:off x="3374" y="1800"/>
              <a:ext cx="498" cy="47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00</a:t>
              </a:r>
            </a:p>
          </p:txBody>
        </p:sp>
        <p:sp>
          <p:nvSpPr>
            <p:cNvPr id="8214" name="Rectangle 11"/>
            <p:cNvSpPr>
              <a:spLocks noChangeArrowheads="1"/>
            </p:cNvSpPr>
            <p:nvPr/>
          </p:nvSpPr>
          <p:spPr bwMode="auto">
            <a:xfrm>
              <a:off x="2875" y="1800"/>
              <a:ext cx="499" cy="470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    ab</a:t>
              </a:r>
            </a:p>
            <a:p>
              <a:pPr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  cd</a:t>
              </a:r>
            </a:p>
          </p:txBody>
        </p:sp>
        <p:sp>
          <p:nvSpPr>
            <p:cNvPr id="8215" name="Line 12"/>
            <p:cNvSpPr>
              <a:spLocks noChangeShapeType="1"/>
            </p:cNvSpPr>
            <p:nvPr/>
          </p:nvSpPr>
          <p:spPr bwMode="auto">
            <a:xfrm>
              <a:off x="2875" y="1800"/>
              <a:ext cx="499" cy="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6" name="Line 13"/>
            <p:cNvSpPr>
              <a:spLocks noChangeShapeType="1"/>
            </p:cNvSpPr>
            <p:nvPr/>
          </p:nvSpPr>
          <p:spPr bwMode="auto">
            <a:xfrm>
              <a:off x="2875" y="1800"/>
              <a:ext cx="0" cy="47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Line 14"/>
            <p:cNvSpPr>
              <a:spLocks noChangeShapeType="1"/>
            </p:cNvSpPr>
            <p:nvPr/>
          </p:nvSpPr>
          <p:spPr bwMode="auto">
            <a:xfrm>
              <a:off x="3374" y="1800"/>
              <a:ext cx="498" cy="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Line 15"/>
            <p:cNvSpPr>
              <a:spLocks noChangeShapeType="1"/>
            </p:cNvSpPr>
            <p:nvPr/>
          </p:nvSpPr>
          <p:spPr bwMode="auto">
            <a:xfrm>
              <a:off x="2875" y="2270"/>
              <a:ext cx="0" cy="424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9" name="Line 16"/>
            <p:cNvSpPr>
              <a:spLocks noChangeShapeType="1"/>
            </p:cNvSpPr>
            <p:nvPr/>
          </p:nvSpPr>
          <p:spPr bwMode="auto">
            <a:xfrm>
              <a:off x="2875" y="2694"/>
              <a:ext cx="0" cy="444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0" name="Line 17"/>
            <p:cNvSpPr>
              <a:spLocks noChangeShapeType="1"/>
            </p:cNvSpPr>
            <p:nvPr/>
          </p:nvSpPr>
          <p:spPr bwMode="auto">
            <a:xfrm>
              <a:off x="5368" y="1800"/>
              <a:ext cx="0" cy="47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Line 18"/>
            <p:cNvSpPr>
              <a:spLocks noChangeShapeType="1"/>
            </p:cNvSpPr>
            <p:nvPr/>
          </p:nvSpPr>
          <p:spPr bwMode="auto">
            <a:xfrm>
              <a:off x="2875" y="3138"/>
              <a:ext cx="499" cy="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Line 19"/>
            <p:cNvSpPr>
              <a:spLocks noChangeShapeType="1"/>
            </p:cNvSpPr>
            <p:nvPr/>
          </p:nvSpPr>
          <p:spPr bwMode="auto">
            <a:xfrm>
              <a:off x="3021" y="1931"/>
              <a:ext cx="344" cy="3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Rectangle 20"/>
            <p:cNvSpPr>
              <a:spLocks noChangeArrowheads="1"/>
            </p:cNvSpPr>
            <p:nvPr/>
          </p:nvSpPr>
          <p:spPr bwMode="auto">
            <a:xfrm>
              <a:off x="4869" y="2694"/>
              <a:ext cx="499" cy="444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US"/>
            </a:p>
          </p:txBody>
        </p:sp>
        <p:sp>
          <p:nvSpPr>
            <p:cNvPr id="8224" name="Rectangle 21"/>
            <p:cNvSpPr>
              <a:spLocks noChangeArrowheads="1"/>
            </p:cNvSpPr>
            <p:nvPr/>
          </p:nvSpPr>
          <p:spPr bwMode="auto">
            <a:xfrm>
              <a:off x="4371" y="2694"/>
              <a:ext cx="498" cy="444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t</a:t>
              </a:r>
            </a:p>
          </p:txBody>
        </p:sp>
        <p:sp>
          <p:nvSpPr>
            <p:cNvPr id="8225" name="Rectangle 22"/>
            <p:cNvSpPr>
              <a:spLocks noChangeArrowheads="1"/>
            </p:cNvSpPr>
            <p:nvPr/>
          </p:nvSpPr>
          <p:spPr bwMode="auto">
            <a:xfrm>
              <a:off x="3872" y="2694"/>
              <a:ext cx="499" cy="444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AU"/>
            </a:p>
          </p:txBody>
        </p:sp>
        <p:sp>
          <p:nvSpPr>
            <p:cNvPr id="8226" name="Rectangle 23"/>
            <p:cNvSpPr>
              <a:spLocks noChangeArrowheads="1"/>
            </p:cNvSpPr>
            <p:nvPr/>
          </p:nvSpPr>
          <p:spPr bwMode="auto">
            <a:xfrm>
              <a:off x="3374" y="2694"/>
              <a:ext cx="498" cy="444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US"/>
            </a:p>
          </p:txBody>
        </p:sp>
        <p:sp>
          <p:nvSpPr>
            <p:cNvPr id="8227" name="Rectangle 24"/>
            <p:cNvSpPr>
              <a:spLocks noChangeArrowheads="1"/>
            </p:cNvSpPr>
            <p:nvPr/>
          </p:nvSpPr>
          <p:spPr bwMode="auto">
            <a:xfrm>
              <a:off x="4869" y="2270"/>
              <a:ext cx="499" cy="424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AU"/>
            </a:p>
          </p:txBody>
        </p:sp>
        <p:sp>
          <p:nvSpPr>
            <p:cNvPr id="8228" name="Rectangle 25"/>
            <p:cNvSpPr>
              <a:spLocks noChangeArrowheads="1"/>
            </p:cNvSpPr>
            <p:nvPr/>
          </p:nvSpPr>
          <p:spPr bwMode="auto">
            <a:xfrm>
              <a:off x="3872" y="2270"/>
              <a:ext cx="499" cy="424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AU"/>
            </a:p>
          </p:txBody>
        </p:sp>
        <p:sp>
          <p:nvSpPr>
            <p:cNvPr id="8229" name="Rectangle 26"/>
            <p:cNvSpPr>
              <a:spLocks noChangeArrowheads="1"/>
            </p:cNvSpPr>
            <p:nvPr/>
          </p:nvSpPr>
          <p:spPr bwMode="auto">
            <a:xfrm>
              <a:off x="3374" y="2270"/>
              <a:ext cx="498" cy="424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US"/>
            </a:p>
          </p:txBody>
        </p:sp>
        <p:sp>
          <p:nvSpPr>
            <p:cNvPr id="8230" name="Line 27"/>
            <p:cNvSpPr>
              <a:spLocks noChangeShapeType="1"/>
            </p:cNvSpPr>
            <p:nvPr/>
          </p:nvSpPr>
          <p:spPr bwMode="auto">
            <a:xfrm>
              <a:off x="5368" y="2270"/>
              <a:ext cx="0" cy="86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1" name="Line 28"/>
            <p:cNvSpPr>
              <a:spLocks noChangeShapeType="1"/>
            </p:cNvSpPr>
            <p:nvPr/>
          </p:nvSpPr>
          <p:spPr bwMode="auto">
            <a:xfrm>
              <a:off x="3374" y="2270"/>
              <a:ext cx="199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2" name="Line 29"/>
            <p:cNvSpPr>
              <a:spLocks noChangeShapeType="1"/>
            </p:cNvSpPr>
            <p:nvPr/>
          </p:nvSpPr>
          <p:spPr bwMode="auto">
            <a:xfrm>
              <a:off x="3374" y="2270"/>
              <a:ext cx="0" cy="86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3" name="Line 30"/>
            <p:cNvSpPr>
              <a:spLocks noChangeShapeType="1"/>
            </p:cNvSpPr>
            <p:nvPr/>
          </p:nvSpPr>
          <p:spPr bwMode="auto">
            <a:xfrm>
              <a:off x="3872" y="2270"/>
              <a:ext cx="0" cy="8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4" name="Line 31"/>
            <p:cNvSpPr>
              <a:spLocks noChangeShapeType="1"/>
            </p:cNvSpPr>
            <p:nvPr/>
          </p:nvSpPr>
          <p:spPr bwMode="auto">
            <a:xfrm>
              <a:off x="4371" y="2270"/>
              <a:ext cx="0" cy="8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5" name="Line 32"/>
            <p:cNvSpPr>
              <a:spLocks noChangeShapeType="1"/>
            </p:cNvSpPr>
            <p:nvPr/>
          </p:nvSpPr>
          <p:spPr bwMode="auto">
            <a:xfrm>
              <a:off x="4869" y="2270"/>
              <a:ext cx="0" cy="8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6" name="Line 33"/>
            <p:cNvSpPr>
              <a:spLocks noChangeShapeType="1"/>
            </p:cNvSpPr>
            <p:nvPr/>
          </p:nvSpPr>
          <p:spPr bwMode="auto">
            <a:xfrm>
              <a:off x="3374" y="2694"/>
              <a:ext cx="199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7" name="Line 34"/>
            <p:cNvSpPr>
              <a:spLocks noChangeShapeType="1"/>
            </p:cNvSpPr>
            <p:nvPr/>
          </p:nvSpPr>
          <p:spPr bwMode="auto">
            <a:xfrm>
              <a:off x="3379" y="3154"/>
              <a:ext cx="199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8" name="Line 35"/>
            <p:cNvSpPr>
              <a:spLocks noChangeShapeType="1"/>
            </p:cNvSpPr>
            <p:nvPr/>
          </p:nvSpPr>
          <p:spPr bwMode="auto">
            <a:xfrm>
              <a:off x="3605" y="3932"/>
              <a:ext cx="499" cy="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9" name="Line 36"/>
            <p:cNvSpPr>
              <a:spLocks noChangeShapeType="1"/>
            </p:cNvSpPr>
            <p:nvPr/>
          </p:nvSpPr>
          <p:spPr bwMode="auto">
            <a:xfrm>
              <a:off x="4104" y="3932"/>
              <a:ext cx="498" cy="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0" name="Line 37"/>
            <p:cNvSpPr>
              <a:spLocks noChangeShapeType="1"/>
            </p:cNvSpPr>
            <p:nvPr/>
          </p:nvSpPr>
          <p:spPr bwMode="auto">
            <a:xfrm>
              <a:off x="4602" y="3932"/>
              <a:ext cx="499" cy="0"/>
            </a:xfrm>
            <a:prstGeom prst="line">
              <a:avLst/>
            </a:prstGeom>
            <a:noFill/>
            <a:ln w="28575" cap="sq">
              <a:noFill/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1" name="Rectangle 38"/>
            <p:cNvSpPr>
              <a:spLocks noChangeArrowheads="1"/>
            </p:cNvSpPr>
            <p:nvPr/>
          </p:nvSpPr>
          <p:spPr bwMode="auto">
            <a:xfrm>
              <a:off x="4869" y="3571"/>
              <a:ext cx="499" cy="444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US"/>
            </a:p>
          </p:txBody>
        </p:sp>
        <p:sp>
          <p:nvSpPr>
            <p:cNvPr id="8242" name="Rectangle 39"/>
            <p:cNvSpPr>
              <a:spLocks noChangeArrowheads="1"/>
            </p:cNvSpPr>
            <p:nvPr/>
          </p:nvSpPr>
          <p:spPr bwMode="auto">
            <a:xfrm>
              <a:off x="4371" y="3571"/>
              <a:ext cx="498" cy="444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t</a:t>
              </a:r>
            </a:p>
          </p:txBody>
        </p:sp>
        <p:sp>
          <p:nvSpPr>
            <p:cNvPr id="8243" name="Rectangle 40"/>
            <p:cNvSpPr>
              <a:spLocks noChangeArrowheads="1"/>
            </p:cNvSpPr>
            <p:nvPr/>
          </p:nvSpPr>
          <p:spPr bwMode="auto">
            <a:xfrm>
              <a:off x="3872" y="3571"/>
              <a:ext cx="499" cy="444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AU"/>
            </a:p>
          </p:txBody>
        </p:sp>
        <p:sp>
          <p:nvSpPr>
            <p:cNvPr id="8244" name="Rectangle 41"/>
            <p:cNvSpPr>
              <a:spLocks noChangeArrowheads="1"/>
            </p:cNvSpPr>
            <p:nvPr/>
          </p:nvSpPr>
          <p:spPr bwMode="auto">
            <a:xfrm>
              <a:off x="3374" y="3571"/>
              <a:ext cx="498" cy="444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endParaRPr lang="en-US"/>
            </a:p>
          </p:txBody>
        </p:sp>
        <p:sp>
          <p:nvSpPr>
            <p:cNvPr id="8245" name="Rectangle 42"/>
            <p:cNvSpPr>
              <a:spLocks noChangeArrowheads="1"/>
            </p:cNvSpPr>
            <p:nvPr/>
          </p:nvSpPr>
          <p:spPr bwMode="auto">
            <a:xfrm>
              <a:off x="4869" y="3147"/>
              <a:ext cx="499" cy="424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AU"/>
                <a:t>t</a:t>
              </a:r>
            </a:p>
          </p:txBody>
        </p:sp>
        <p:sp>
          <p:nvSpPr>
            <p:cNvPr id="8246" name="Rectangle 43"/>
            <p:cNvSpPr>
              <a:spLocks noChangeArrowheads="1"/>
            </p:cNvSpPr>
            <p:nvPr/>
          </p:nvSpPr>
          <p:spPr bwMode="auto">
            <a:xfrm>
              <a:off x="3374" y="3147"/>
              <a:ext cx="498" cy="424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t</a:t>
              </a:r>
            </a:p>
          </p:txBody>
        </p:sp>
        <p:sp>
          <p:nvSpPr>
            <p:cNvPr id="8247" name="Line 44"/>
            <p:cNvSpPr>
              <a:spLocks noChangeShapeType="1"/>
            </p:cNvSpPr>
            <p:nvPr/>
          </p:nvSpPr>
          <p:spPr bwMode="auto">
            <a:xfrm>
              <a:off x="5368" y="3147"/>
              <a:ext cx="0" cy="86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8" name="Line 45"/>
            <p:cNvSpPr>
              <a:spLocks noChangeShapeType="1"/>
            </p:cNvSpPr>
            <p:nvPr/>
          </p:nvSpPr>
          <p:spPr bwMode="auto">
            <a:xfrm>
              <a:off x="3374" y="4015"/>
              <a:ext cx="199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9" name="Line 46"/>
            <p:cNvSpPr>
              <a:spLocks noChangeShapeType="1"/>
            </p:cNvSpPr>
            <p:nvPr/>
          </p:nvSpPr>
          <p:spPr bwMode="auto">
            <a:xfrm>
              <a:off x="3374" y="3147"/>
              <a:ext cx="199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0" name="Line 47"/>
            <p:cNvSpPr>
              <a:spLocks noChangeShapeType="1"/>
            </p:cNvSpPr>
            <p:nvPr/>
          </p:nvSpPr>
          <p:spPr bwMode="auto">
            <a:xfrm>
              <a:off x="3374" y="3147"/>
              <a:ext cx="0" cy="86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1" name="Line 48"/>
            <p:cNvSpPr>
              <a:spLocks noChangeShapeType="1"/>
            </p:cNvSpPr>
            <p:nvPr/>
          </p:nvSpPr>
          <p:spPr bwMode="auto">
            <a:xfrm>
              <a:off x="3872" y="3147"/>
              <a:ext cx="0" cy="8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2" name="Line 49"/>
            <p:cNvSpPr>
              <a:spLocks noChangeShapeType="1"/>
            </p:cNvSpPr>
            <p:nvPr/>
          </p:nvSpPr>
          <p:spPr bwMode="auto">
            <a:xfrm>
              <a:off x="4371" y="3147"/>
              <a:ext cx="0" cy="8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3" name="Line 50"/>
            <p:cNvSpPr>
              <a:spLocks noChangeShapeType="1"/>
            </p:cNvSpPr>
            <p:nvPr/>
          </p:nvSpPr>
          <p:spPr bwMode="auto">
            <a:xfrm>
              <a:off x="4869" y="3147"/>
              <a:ext cx="0" cy="8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4" name="Line 51"/>
            <p:cNvSpPr>
              <a:spLocks noChangeShapeType="1"/>
            </p:cNvSpPr>
            <p:nvPr/>
          </p:nvSpPr>
          <p:spPr bwMode="auto">
            <a:xfrm>
              <a:off x="3374" y="3571"/>
              <a:ext cx="199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5" name="Rectangle 52"/>
            <p:cNvSpPr>
              <a:spLocks noChangeArrowheads="1"/>
            </p:cNvSpPr>
            <p:nvPr/>
          </p:nvSpPr>
          <p:spPr bwMode="auto">
            <a:xfrm>
              <a:off x="2882" y="3123"/>
              <a:ext cx="499" cy="444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11</a:t>
              </a:r>
            </a:p>
          </p:txBody>
        </p:sp>
        <p:sp>
          <p:nvSpPr>
            <p:cNvPr id="8256" name="Rectangle 53"/>
            <p:cNvSpPr>
              <a:spLocks noChangeArrowheads="1"/>
            </p:cNvSpPr>
            <p:nvPr/>
          </p:nvSpPr>
          <p:spPr bwMode="auto">
            <a:xfrm>
              <a:off x="2871" y="3543"/>
              <a:ext cx="499" cy="444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US"/>
                <a:t>10</a:t>
              </a:r>
            </a:p>
          </p:txBody>
        </p:sp>
        <p:sp>
          <p:nvSpPr>
            <p:cNvPr id="8257" name="Rectangle 54"/>
            <p:cNvSpPr>
              <a:spLocks noChangeArrowheads="1"/>
            </p:cNvSpPr>
            <p:nvPr/>
          </p:nvSpPr>
          <p:spPr bwMode="auto">
            <a:xfrm>
              <a:off x="4366" y="2255"/>
              <a:ext cx="499" cy="444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AU"/>
                <a:t>t</a:t>
              </a:r>
            </a:p>
          </p:txBody>
        </p:sp>
        <p:sp>
          <p:nvSpPr>
            <p:cNvPr id="8258" name="Rectangle 55"/>
            <p:cNvSpPr>
              <a:spLocks noChangeArrowheads="1"/>
            </p:cNvSpPr>
            <p:nvPr/>
          </p:nvSpPr>
          <p:spPr bwMode="auto">
            <a:xfrm>
              <a:off x="4372" y="3126"/>
              <a:ext cx="499" cy="444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AU"/>
                <a:t>t</a:t>
              </a:r>
            </a:p>
          </p:txBody>
        </p:sp>
        <p:sp>
          <p:nvSpPr>
            <p:cNvPr id="8259" name="Rectangle 56"/>
            <p:cNvSpPr>
              <a:spLocks noChangeArrowheads="1"/>
            </p:cNvSpPr>
            <p:nvPr/>
          </p:nvSpPr>
          <p:spPr bwMode="auto">
            <a:xfrm>
              <a:off x="3879" y="3140"/>
              <a:ext cx="499" cy="444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sm" len="sm"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SzPct val="85000"/>
              </a:pPr>
              <a:r>
                <a:rPr lang="en-AU"/>
                <a:t>t</a:t>
              </a:r>
            </a:p>
          </p:txBody>
        </p:sp>
      </p:grpSp>
      <p:sp>
        <p:nvSpPr>
          <p:cNvPr id="85051" name="Oval 59"/>
          <p:cNvSpPr>
            <a:spLocks noChangeArrowheads="1"/>
          </p:cNvSpPr>
          <p:nvPr/>
        </p:nvSpPr>
        <p:spPr bwMode="auto">
          <a:xfrm>
            <a:off x="7300913" y="3429000"/>
            <a:ext cx="544512" cy="598488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52" name="Oval 60"/>
          <p:cNvSpPr>
            <a:spLocks noChangeArrowheads="1"/>
          </p:cNvSpPr>
          <p:nvPr/>
        </p:nvSpPr>
        <p:spPr bwMode="auto">
          <a:xfrm>
            <a:off x="7261225" y="2724150"/>
            <a:ext cx="544513" cy="598488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53" name="Oval 61"/>
          <p:cNvSpPr>
            <a:spLocks noChangeArrowheads="1"/>
          </p:cNvSpPr>
          <p:nvPr/>
        </p:nvSpPr>
        <p:spPr bwMode="auto">
          <a:xfrm>
            <a:off x="5680075" y="4149725"/>
            <a:ext cx="544513" cy="598488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55" name="Oval 63"/>
          <p:cNvSpPr>
            <a:spLocks noChangeArrowheads="1"/>
          </p:cNvSpPr>
          <p:nvPr/>
        </p:nvSpPr>
        <p:spPr bwMode="auto">
          <a:xfrm>
            <a:off x="8059738" y="3444875"/>
            <a:ext cx="544512" cy="5984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56" name="Oval 64"/>
          <p:cNvSpPr>
            <a:spLocks noChangeArrowheads="1"/>
          </p:cNvSpPr>
          <p:nvPr/>
        </p:nvSpPr>
        <p:spPr bwMode="auto">
          <a:xfrm>
            <a:off x="5678488" y="3419475"/>
            <a:ext cx="544512" cy="5984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57" name="Oval 65"/>
          <p:cNvSpPr>
            <a:spLocks noChangeArrowheads="1"/>
          </p:cNvSpPr>
          <p:nvPr/>
        </p:nvSpPr>
        <p:spPr bwMode="auto">
          <a:xfrm>
            <a:off x="5743575" y="4778375"/>
            <a:ext cx="544513" cy="5984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59" name="Oval 67"/>
          <p:cNvSpPr>
            <a:spLocks noChangeArrowheads="1"/>
          </p:cNvSpPr>
          <p:nvPr/>
        </p:nvSpPr>
        <p:spPr bwMode="auto">
          <a:xfrm>
            <a:off x="6469063" y="2722563"/>
            <a:ext cx="544512" cy="59848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60" name="Oval 68"/>
          <p:cNvSpPr>
            <a:spLocks noChangeArrowheads="1"/>
          </p:cNvSpPr>
          <p:nvPr/>
        </p:nvSpPr>
        <p:spPr bwMode="auto">
          <a:xfrm>
            <a:off x="5699125" y="4119563"/>
            <a:ext cx="544513" cy="598487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61" name="Oval 69"/>
          <p:cNvSpPr>
            <a:spLocks noChangeArrowheads="1"/>
          </p:cNvSpPr>
          <p:nvPr/>
        </p:nvSpPr>
        <p:spPr bwMode="auto">
          <a:xfrm>
            <a:off x="5721350" y="4806950"/>
            <a:ext cx="544513" cy="5984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Oval 186"/>
          <p:cNvSpPr>
            <a:spLocks noChangeArrowheads="1"/>
          </p:cNvSpPr>
          <p:nvPr/>
        </p:nvSpPr>
        <p:spPr bwMode="auto">
          <a:xfrm>
            <a:off x="7239000" y="2514600"/>
            <a:ext cx="630238" cy="321151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Oval 186"/>
          <p:cNvSpPr>
            <a:spLocks noChangeArrowheads="1"/>
          </p:cNvSpPr>
          <p:nvPr/>
        </p:nvSpPr>
        <p:spPr bwMode="auto">
          <a:xfrm>
            <a:off x="6858000" y="2819400"/>
            <a:ext cx="630237" cy="3200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51" grpId="0" animBg="1"/>
      <p:bldP spid="85051" grpId="1" animBg="1"/>
      <p:bldP spid="85052" grpId="0" animBg="1"/>
      <p:bldP spid="85052" grpId="1" animBg="1"/>
      <p:bldP spid="85053" grpId="0" animBg="1"/>
      <p:bldP spid="85055" grpId="0" animBg="1"/>
      <p:bldP spid="85055" grpId="1" animBg="1"/>
      <p:bldP spid="85056" grpId="0" animBg="1"/>
      <p:bldP spid="85056" grpId="1" animBg="1"/>
      <p:bldP spid="85057" grpId="0" animBg="1"/>
      <p:bldP spid="85059" grpId="0" animBg="1"/>
      <p:bldP spid="85059" grpId="1" animBg="1"/>
      <p:bldP spid="85060" grpId="0" animBg="1"/>
      <p:bldP spid="85060" grpId="1" animBg="1"/>
      <p:bldP spid="85061" grpId="0" animBg="1"/>
      <p:bldP spid="66" grpId="0" animBg="1"/>
      <p:bldP spid="66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3135</TotalTime>
  <Words>2108</Words>
  <Application>Microsoft Office PowerPoint</Application>
  <PresentationFormat>On-screen Show (4:3)</PresentationFormat>
  <Paragraphs>475</Paragraphs>
  <Slides>28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Default Design</vt:lpstr>
      <vt:lpstr>Chart</vt:lpstr>
      <vt:lpstr>Applications of Optimization to Logic Testing</vt:lpstr>
      <vt:lpstr>Outline</vt:lpstr>
      <vt:lpstr>Motivation</vt:lpstr>
      <vt:lpstr>Minimal DNF Summary</vt:lpstr>
      <vt:lpstr>Nine Minimal DNF Logic Faults</vt:lpstr>
      <vt:lpstr>Fault Detection Hierarchy</vt:lpstr>
      <vt:lpstr>Coverage Criteria Preamble :  Unique True Points and Near False Points</vt:lpstr>
      <vt:lpstr>MUTP Criterion (Chen, Lau, Yu)</vt:lpstr>
      <vt:lpstr>CUTPNFP Criterion (Chen, Lau, Yu)</vt:lpstr>
      <vt:lpstr>MNFP Criterion (Chen, Lau, Yu)</vt:lpstr>
      <vt:lpstr>MUMCUT/Minimal-MUMCUT Criteria</vt:lpstr>
      <vt:lpstr>MUTP Optimization  </vt:lpstr>
      <vt:lpstr>CUTPNFP Optimization</vt:lpstr>
      <vt:lpstr>MNFP Optimization  </vt:lpstr>
      <vt:lpstr>Minimal-MUMCUT Optimization  </vt:lpstr>
      <vt:lpstr>Case Study</vt:lpstr>
      <vt:lpstr>Average Test Set Size Results </vt:lpstr>
      <vt:lpstr>Average Computation Time Results (sec)</vt:lpstr>
      <vt:lpstr>Average Optimization Model Size</vt:lpstr>
      <vt:lpstr>Interpretation of Results</vt:lpstr>
      <vt:lpstr>Fault Detection Maximization</vt:lpstr>
      <vt:lpstr>Fault Detection Maximization</vt:lpstr>
      <vt:lpstr>Case Study</vt:lpstr>
      <vt:lpstr>Case Study Results </vt:lpstr>
      <vt:lpstr>Case Study Results </vt:lpstr>
      <vt:lpstr>Fraser and Gargantini Study</vt:lpstr>
      <vt:lpstr>Conclusion</vt:lpstr>
      <vt:lpstr>Thoughts On Where To Go Next</vt:lpstr>
    </vt:vector>
  </TitlesOfParts>
  <Company>Organization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garrettk</dc:creator>
  <cp:lastModifiedBy>ite</cp:lastModifiedBy>
  <cp:revision>331</cp:revision>
  <dcterms:created xsi:type="dcterms:W3CDTF">2008-05-01T16:55:39Z</dcterms:created>
  <dcterms:modified xsi:type="dcterms:W3CDTF">2010-04-10T07:08:53Z</dcterms:modified>
</cp:coreProperties>
</file>